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381" r:id="rId3"/>
    <p:sldId id="549" r:id="rId4"/>
    <p:sldId id="1270" r:id="rId5"/>
    <p:sldId id="261" r:id="rId6"/>
    <p:sldId id="264" r:id="rId7"/>
    <p:sldId id="1267" r:id="rId8"/>
    <p:sldId id="1269" r:id="rId9"/>
    <p:sldId id="1268" r:id="rId10"/>
    <p:sldId id="55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55"/>
  </p:normalViewPr>
  <p:slideViewPr>
    <p:cSldViewPr snapToGrid="0" snapToObjects="1">
      <p:cViewPr varScale="1">
        <p:scale>
          <a:sx n="127" d="100"/>
          <a:sy n="127" d="100"/>
        </p:scale>
        <p:origin x="5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78EA97-0A9C-3B49-A1A3-5D6C085F585C}" type="datetimeFigureOut">
              <a:rPr lang="en-US" smtClean="0"/>
              <a:t>6/25/23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D62B44-9D3A-5F41-89AF-74028997A0FB}" type="slidenum">
              <a:rPr lang="en-US" smtClean="0"/>
              <a:t>‹#›</a:t>
            </a:fld>
            <a:endParaRPr lang="en-US"/>
          </a:p>
        </p:txBody>
      </p:sp>
    </p:spTree>
    <p:extLst>
      <p:ext uri="{BB962C8B-B14F-4D97-AF65-F5344CB8AC3E}">
        <p14:creationId xmlns:p14="http://schemas.microsoft.com/office/powerpoint/2010/main" val="1012456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002FF9-4628-B146-9948-95257A430692}" type="slidenum">
              <a:rPr lang="en-US" smtClean="0"/>
              <a:t>3</a:t>
            </a:fld>
            <a:endParaRPr lang="en-US"/>
          </a:p>
        </p:txBody>
      </p:sp>
    </p:spTree>
    <p:extLst>
      <p:ext uri="{BB962C8B-B14F-4D97-AF65-F5344CB8AC3E}">
        <p14:creationId xmlns:p14="http://schemas.microsoft.com/office/powerpoint/2010/main" val="2775010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002FF9-4628-B146-9948-95257A430692}" type="slidenum">
              <a:rPr lang="en-US" smtClean="0"/>
              <a:t>4</a:t>
            </a:fld>
            <a:endParaRPr lang="en-US"/>
          </a:p>
        </p:txBody>
      </p:sp>
    </p:spTree>
    <p:extLst>
      <p:ext uri="{BB962C8B-B14F-4D97-AF65-F5344CB8AC3E}">
        <p14:creationId xmlns:p14="http://schemas.microsoft.com/office/powerpoint/2010/main" val="30480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002FF9-4628-B146-9948-95257A430692}" type="slidenum">
              <a:rPr lang="en-US" smtClean="0"/>
              <a:t>7</a:t>
            </a:fld>
            <a:endParaRPr lang="en-US"/>
          </a:p>
        </p:txBody>
      </p:sp>
    </p:spTree>
    <p:extLst>
      <p:ext uri="{BB962C8B-B14F-4D97-AF65-F5344CB8AC3E}">
        <p14:creationId xmlns:p14="http://schemas.microsoft.com/office/powerpoint/2010/main" val="1592155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002FF9-4628-B146-9948-95257A430692}" type="slidenum">
              <a:rPr lang="en-US" smtClean="0"/>
              <a:t>9</a:t>
            </a:fld>
            <a:endParaRPr lang="en-US"/>
          </a:p>
        </p:txBody>
      </p:sp>
    </p:spTree>
    <p:extLst>
      <p:ext uri="{BB962C8B-B14F-4D97-AF65-F5344CB8AC3E}">
        <p14:creationId xmlns:p14="http://schemas.microsoft.com/office/powerpoint/2010/main" val="2702067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5D9A-AEAD-CA48-B56B-615C00D6EF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2C0FE3-6859-2D45-BB63-B9AF7463CB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61F27-C960-144B-A407-44A45F8C8B01}"/>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5" name="Footer Placeholder 4">
            <a:extLst>
              <a:ext uri="{FF2B5EF4-FFF2-40B4-BE49-F238E27FC236}">
                <a16:creationId xmlns:a16="http://schemas.microsoft.com/office/drawing/2014/main" id="{60681325-E14A-9D47-8EF4-4F731715A0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CBB9BC-1932-3A4F-A5DC-CA11568067E1}"/>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30516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77FE-85D6-3141-804F-AC0037EFCE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E48C3A-2EA4-7444-942B-59D77AA352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5707C-E1CD-A043-B780-F60BA590238F}"/>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5" name="Footer Placeholder 4">
            <a:extLst>
              <a:ext uri="{FF2B5EF4-FFF2-40B4-BE49-F238E27FC236}">
                <a16:creationId xmlns:a16="http://schemas.microsoft.com/office/drawing/2014/main" id="{EA6C3F7E-6E31-A741-BFF2-610261301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B8872-C446-9649-A556-CA639FAAF6C7}"/>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398123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996CCA-3F82-4E4D-9B0D-AE5E169F95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05D14F-F82D-684A-8F9C-36A4635897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B8FF8-6054-CE46-B9A3-7F5C32379F85}"/>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5" name="Footer Placeholder 4">
            <a:extLst>
              <a:ext uri="{FF2B5EF4-FFF2-40B4-BE49-F238E27FC236}">
                <a16:creationId xmlns:a16="http://schemas.microsoft.com/office/drawing/2014/main" id="{5304DF2E-6AE7-0747-93EE-7B6B7652B9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4EEA5-887D-2A43-AA7C-D65AD0F9D859}"/>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188459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a:xfrm>
            <a:off x="499873" y="46180"/>
            <a:ext cx="10683935" cy="450663"/>
          </a:xfrm>
          <a:prstGeom prst="rect">
            <a:avLst/>
          </a:prstGeom>
        </p:spPr>
        <p:txBody>
          <a:bodyPr lIns="0" tIns="45720" rIns="0" bIns="45720">
            <a:normAutofit/>
          </a:bodyPr>
          <a:lstStyle>
            <a:lvl1pPr>
              <a:defRPr>
                <a:latin typeface="+mj-lt"/>
              </a:defRPr>
            </a:lvl1pPr>
          </a:lstStyle>
          <a:p>
            <a:r>
              <a:rPr lang="en-US"/>
              <a:t>Click to edit Master title style</a:t>
            </a:r>
            <a:endParaRPr lang="en-US" dirty="0"/>
          </a:p>
        </p:txBody>
      </p:sp>
      <p:sp>
        <p:nvSpPr>
          <p:cNvPr id="6" name="Content Placeholder 5"/>
          <p:cNvSpPr>
            <a:spLocks noGrp="1"/>
          </p:cNvSpPr>
          <p:nvPr>
            <p:ph sz="quarter" idx="10" hasCustomPrompt="1"/>
          </p:nvPr>
        </p:nvSpPr>
        <p:spPr>
          <a:xfrm>
            <a:off x="812800" y="1470213"/>
            <a:ext cx="10543117" cy="4571813"/>
          </a:xfrm>
          <a:prstGeom prst="rect">
            <a:avLst/>
          </a:prstGeom>
        </p:spPr>
        <p:txBody>
          <a:bodyPr lIns="0" tIns="0" rIns="0" bIns="0">
            <a:normAutofit/>
          </a:bodyPr>
          <a:lstStyle>
            <a:lvl1pPr marL="342900" indent="-342900">
              <a:spcBef>
                <a:spcPts val="2000"/>
              </a:spcBef>
              <a:spcAft>
                <a:spcPts val="0"/>
              </a:spcAft>
              <a:buClr>
                <a:srgbClr val="000000"/>
              </a:buClr>
              <a:buSzPct val="75000"/>
              <a:buFont typeface="Wingdings" panose="05000000000000000000" pitchFamily="2" charset="2"/>
              <a:buChar char=""/>
              <a:defRPr sz="1900">
                <a:solidFill>
                  <a:srgbClr val="000000"/>
                </a:solidFill>
              </a:defRPr>
            </a:lvl1pPr>
            <a:lvl2pPr marL="798513" indent="-341313">
              <a:spcBef>
                <a:spcPts val="500"/>
              </a:spcBef>
              <a:buSzPct val="75000"/>
              <a:buFont typeface="Wingdings" panose="05000000000000000000" pitchFamily="2" charset="2"/>
              <a:buChar char=""/>
              <a:defRPr sz="1900">
                <a:solidFill>
                  <a:srgbClr val="000000"/>
                </a:solidFill>
              </a:defRPr>
            </a:lvl2pPr>
            <a:lvl3pPr marL="1255713" indent="-341313">
              <a:spcBef>
                <a:spcPts val="500"/>
              </a:spcBef>
              <a:buFont typeface="Arial" panose="020B0604020202020204" pitchFamily="34" charset="0"/>
              <a:buChar char="•"/>
              <a:defRPr sz="1900">
                <a:solidFill>
                  <a:srgbClr val="000000"/>
                </a:solidFill>
              </a:defRPr>
            </a:lvl3pPr>
            <a:lvl4pPr>
              <a:defRPr sz="1900">
                <a:solidFill>
                  <a:srgbClr val="000000"/>
                </a:solidFill>
              </a:defRPr>
            </a:lvl4pPr>
            <a:lvl5pPr>
              <a:defRPr sz="1900">
                <a:solidFill>
                  <a:srgbClr val="000000"/>
                </a:solidFill>
              </a:defRPr>
            </a:lvl5pPr>
          </a:lstStyle>
          <a:p>
            <a:pPr lvl="0"/>
            <a:r>
              <a:rPr lang="en-US" dirty="0"/>
              <a:t>Place text here</a:t>
            </a:r>
          </a:p>
          <a:p>
            <a:pPr lvl="1"/>
            <a:r>
              <a:rPr lang="en-US" dirty="0"/>
              <a:t>Second level bullet</a:t>
            </a:r>
          </a:p>
          <a:p>
            <a:pPr lvl="2"/>
            <a:r>
              <a:rPr lang="en-US" dirty="0"/>
              <a:t>Third level bullet</a:t>
            </a:r>
          </a:p>
        </p:txBody>
      </p:sp>
    </p:spTree>
    <p:extLst>
      <p:ext uri="{BB962C8B-B14F-4D97-AF65-F5344CB8AC3E}">
        <p14:creationId xmlns:p14="http://schemas.microsoft.com/office/powerpoint/2010/main" val="180193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2D6EF-39C2-9547-804B-656A320DD1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C16507-ACD2-3442-8F27-C69AB8F1C6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100FF9-2982-B841-A4E7-B1F1205ACA50}"/>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5" name="Footer Placeholder 4">
            <a:extLst>
              <a:ext uri="{FF2B5EF4-FFF2-40B4-BE49-F238E27FC236}">
                <a16:creationId xmlns:a16="http://schemas.microsoft.com/office/drawing/2014/main" id="{9017541E-0BBC-534F-81FF-7C8EF6C5E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3E294-160B-084B-96EE-4796B116749A}"/>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164626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CCCB-3B1F-8D40-B7A6-DD60664090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0E1E3A-AD0D-6F43-A5E6-C88A8623B6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1C2CD4-3F59-6E47-94C2-D15104F84643}"/>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5" name="Footer Placeholder 4">
            <a:extLst>
              <a:ext uri="{FF2B5EF4-FFF2-40B4-BE49-F238E27FC236}">
                <a16:creationId xmlns:a16="http://schemas.microsoft.com/office/drawing/2014/main" id="{24052523-A794-294B-BF3A-05F6D5FC17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0EF10-1D4F-C344-BAC3-BE0967B11CA6}"/>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110959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9DC96-723D-EC49-855A-5CC13E7F07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E31FFF-95B5-0E4F-A5D5-4584375C56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51097C-4051-6444-BB5D-248198E044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FE2CD-29F7-CD45-8912-DA282A084B19}"/>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6" name="Footer Placeholder 5">
            <a:extLst>
              <a:ext uri="{FF2B5EF4-FFF2-40B4-BE49-F238E27FC236}">
                <a16:creationId xmlns:a16="http://schemas.microsoft.com/office/drawing/2014/main" id="{40FD5A31-E418-104C-BBA9-BF73B3A2ED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4CB6A0-6A23-3E4C-B1A9-E9FBEDCB2461}"/>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127302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1591-D632-C14F-B93F-B5528EEB02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D24499-BD65-074C-8C1F-128CE79C14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46CB67-22D5-BA48-B236-4575C25AE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67BAC6-E207-0C40-A5C0-0CD9929191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C7D8B9-6376-8441-903F-4C30B594ED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E82A9F-E6C4-F14B-96E9-761280F97036}"/>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8" name="Footer Placeholder 7">
            <a:extLst>
              <a:ext uri="{FF2B5EF4-FFF2-40B4-BE49-F238E27FC236}">
                <a16:creationId xmlns:a16="http://schemas.microsoft.com/office/drawing/2014/main" id="{AF60FE0E-B9A9-EC4D-B4B7-0C58071959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98DF2E-5C0E-4642-9823-15C9D63B756A}"/>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249849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A0C4-279D-CA41-BD58-17A4033CB4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BEF149-2B24-4D4E-AC11-95BE56367DCE}"/>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4" name="Footer Placeholder 3">
            <a:extLst>
              <a:ext uri="{FF2B5EF4-FFF2-40B4-BE49-F238E27FC236}">
                <a16:creationId xmlns:a16="http://schemas.microsoft.com/office/drawing/2014/main" id="{B3B4EA32-6BA1-284C-9EE2-9BF63A56DC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883AED-259C-7942-9B65-1AB3788E940E}"/>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252799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F72B5B-73E2-1F47-87E2-92E2140F0A7E}"/>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3" name="Footer Placeholder 2">
            <a:extLst>
              <a:ext uri="{FF2B5EF4-FFF2-40B4-BE49-F238E27FC236}">
                <a16:creationId xmlns:a16="http://schemas.microsoft.com/office/drawing/2014/main" id="{A564692F-C7FE-6046-8E8C-F699F479D4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9B6301-D5DE-2942-AE04-4D6B1270A9FC}"/>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217163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9E49D-9943-8D40-B9F7-7B6B6D7A1A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C5EBB8-444E-2040-95F4-931F1D64A0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D25734-AC60-484A-AFF8-83D6AEB14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58DF3E-4AAF-8648-A273-0A22C8AB34C8}"/>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6" name="Footer Placeholder 5">
            <a:extLst>
              <a:ext uri="{FF2B5EF4-FFF2-40B4-BE49-F238E27FC236}">
                <a16:creationId xmlns:a16="http://schemas.microsoft.com/office/drawing/2014/main" id="{211F95F6-DBF3-6348-BF24-896E85EFD3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3C86C-9BF1-7948-979E-77DB7F6E39EA}"/>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226218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96139-8EA2-884F-A63D-EA82CA618D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A623CA-4933-B74A-B057-541A6575E4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C4A5DA-D131-9945-B356-3C9D87099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D2A89-B07A-404C-92AA-FD881C6E1727}"/>
              </a:ext>
            </a:extLst>
          </p:cNvPr>
          <p:cNvSpPr>
            <a:spLocks noGrp="1"/>
          </p:cNvSpPr>
          <p:nvPr>
            <p:ph type="dt" sz="half" idx="10"/>
          </p:nvPr>
        </p:nvSpPr>
        <p:spPr/>
        <p:txBody>
          <a:bodyPr/>
          <a:lstStyle/>
          <a:p>
            <a:fld id="{1FB53BDC-4E9E-1C46-B701-C4C05476DC27}" type="datetimeFigureOut">
              <a:rPr lang="en-US" smtClean="0"/>
              <a:t>6/25/23</a:t>
            </a:fld>
            <a:endParaRPr lang="en-US"/>
          </a:p>
        </p:txBody>
      </p:sp>
      <p:sp>
        <p:nvSpPr>
          <p:cNvPr id="6" name="Footer Placeholder 5">
            <a:extLst>
              <a:ext uri="{FF2B5EF4-FFF2-40B4-BE49-F238E27FC236}">
                <a16:creationId xmlns:a16="http://schemas.microsoft.com/office/drawing/2014/main" id="{C4AC7FEE-9442-864A-84CC-7B62B582A8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C01DAA-93E6-4E48-8E22-C231B65F3BB4}"/>
              </a:ext>
            </a:extLst>
          </p:cNvPr>
          <p:cNvSpPr>
            <a:spLocks noGrp="1"/>
          </p:cNvSpPr>
          <p:nvPr>
            <p:ph type="sldNum" sz="quarter" idx="12"/>
          </p:nvPr>
        </p:nvSpPr>
        <p:spPr/>
        <p:txBody>
          <a:bodyPr/>
          <a:lstStyle/>
          <a:p>
            <a:fld id="{8420DF76-D055-5643-B95B-3647887724D0}" type="slidenum">
              <a:rPr lang="en-US" smtClean="0"/>
              <a:t>‹#›</a:t>
            </a:fld>
            <a:endParaRPr lang="en-US"/>
          </a:p>
        </p:txBody>
      </p:sp>
    </p:spTree>
    <p:extLst>
      <p:ext uri="{BB962C8B-B14F-4D97-AF65-F5344CB8AC3E}">
        <p14:creationId xmlns:p14="http://schemas.microsoft.com/office/powerpoint/2010/main" val="15284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D6852D-7315-E141-B2F5-EADF316CF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1E987D-E36E-4040-9465-D4A39F54FA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00A67-8C51-914D-9618-3CCBFAB039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53BDC-4E9E-1C46-B701-C4C05476DC27}" type="datetimeFigureOut">
              <a:rPr lang="en-US" smtClean="0"/>
              <a:t>6/25/23</a:t>
            </a:fld>
            <a:endParaRPr lang="en-US"/>
          </a:p>
        </p:txBody>
      </p:sp>
      <p:sp>
        <p:nvSpPr>
          <p:cNvPr id="5" name="Footer Placeholder 4">
            <a:extLst>
              <a:ext uri="{FF2B5EF4-FFF2-40B4-BE49-F238E27FC236}">
                <a16:creationId xmlns:a16="http://schemas.microsoft.com/office/drawing/2014/main" id="{94F34583-8E69-DE41-BE44-54CC7DE474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09426A-762B-A54F-8602-F31A7B0978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0DF76-D055-5643-B95B-3647887724D0}" type="slidenum">
              <a:rPr lang="en-US" smtClean="0"/>
              <a:t>‹#›</a:t>
            </a:fld>
            <a:endParaRPr lang="en-US"/>
          </a:p>
        </p:txBody>
      </p:sp>
    </p:spTree>
    <p:extLst>
      <p:ext uri="{BB962C8B-B14F-4D97-AF65-F5344CB8AC3E}">
        <p14:creationId xmlns:p14="http://schemas.microsoft.com/office/powerpoint/2010/main" val="1490855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witter.com/4KINDNS" TargetMode="External"/><Relationship Id="rId7" Type="http://schemas.openxmlformats.org/officeDocument/2006/relationships/image" Target="../media/image2.png"/><Relationship Id="rId2" Type="http://schemas.openxmlformats.org/officeDocument/2006/relationships/hyperlink" Target="http://www.kindns.org/" TargetMode="Externa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hyperlink" Target="mailto:kindns-discuss@icann.org" TargetMode="External"/><Relationship Id="rId4" Type="http://schemas.openxmlformats.org/officeDocument/2006/relationships/hyperlink" Target="mailto:info@kindns.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kindns.org/"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74B8C3-BB50-8541-995F-2CD70066C089}"/>
              </a:ext>
            </a:extLst>
          </p:cNvPr>
          <p:cNvSpPr>
            <a:spLocks noGrp="1"/>
          </p:cNvSpPr>
          <p:nvPr>
            <p:ph type="ctrTitle"/>
          </p:nvPr>
        </p:nvSpPr>
        <p:spPr>
          <a:xfrm>
            <a:off x="804670" y="962246"/>
            <a:ext cx="9910955" cy="2611967"/>
          </a:xfrm>
        </p:spPr>
        <p:txBody>
          <a:bodyPr anchor="b">
            <a:normAutofit/>
          </a:bodyPr>
          <a:lstStyle/>
          <a:p>
            <a:pPr algn="l"/>
            <a:r>
              <a:rPr lang="en-US" sz="5400" b="1" dirty="0">
                <a:latin typeface="Franklin Gothic Medium" panose="020B0603020102020204" pitchFamily="34" charset="0"/>
                <a:ea typeface="Ayuthaya" pitchFamily="2" charset="-34"/>
                <a:cs typeface="Ayuthaya" pitchFamily="2" charset="-34"/>
              </a:rPr>
              <a:t>KINDNS</a:t>
            </a:r>
            <a:br>
              <a:rPr lang="en-US" sz="5400" b="1" dirty="0">
                <a:latin typeface="Franklin Gothic Medium" panose="020B0603020102020204" pitchFamily="34" charset="0"/>
                <a:ea typeface="Ayuthaya" pitchFamily="2" charset="-34"/>
                <a:cs typeface="Ayuthaya" pitchFamily="2" charset="-34"/>
              </a:rPr>
            </a:br>
            <a:r>
              <a:rPr lang="en-US" sz="2800" b="1" dirty="0">
                <a:solidFill>
                  <a:srgbClr val="58C4C3"/>
                </a:solidFill>
                <a:latin typeface="Aharoni" panose="020F0502020204030204" pitchFamily="34" charset="0"/>
                <a:cs typeface="Aharoni" panose="020F0502020204030204" pitchFamily="34" charset="0"/>
              </a:rPr>
              <a:t>An Initiative to Promote DNS Operational Best Practices</a:t>
            </a:r>
            <a:endParaRPr lang="en-US" sz="5400" dirty="0">
              <a:latin typeface="Century Gothic" panose="020B0502020202020204" pitchFamily="34" charset="0"/>
              <a:ea typeface="Ayuthaya" pitchFamily="2" charset="-34"/>
              <a:cs typeface="Ayuthaya" pitchFamily="2" charset="-34"/>
            </a:endParaRPr>
          </a:p>
        </p:txBody>
      </p:sp>
      <p:sp>
        <p:nvSpPr>
          <p:cNvPr id="3" name="Subtitle 2">
            <a:extLst>
              <a:ext uri="{FF2B5EF4-FFF2-40B4-BE49-F238E27FC236}">
                <a16:creationId xmlns:a16="http://schemas.microsoft.com/office/drawing/2014/main" id="{CF70F7AD-0ABF-F144-8633-3DDD3B25E8A8}"/>
              </a:ext>
            </a:extLst>
          </p:cNvPr>
          <p:cNvSpPr>
            <a:spLocks noGrp="1"/>
          </p:cNvSpPr>
          <p:nvPr>
            <p:ph type="subTitle" idx="1"/>
          </p:nvPr>
        </p:nvSpPr>
        <p:spPr>
          <a:xfrm>
            <a:off x="804672" y="3719618"/>
            <a:ext cx="4167376" cy="1155525"/>
          </a:xfrm>
        </p:spPr>
        <p:txBody>
          <a:bodyPr anchor="t">
            <a:normAutofit/>
          </a:bodyPr>
          <a:lstStyle/>
          <a:p>
            <a:pPr algn="l"/>
            <a:r>
              <a:rPr lang="en-US" sz="2000" dirty="0"/>
              <a:t>June 2023</a:t>
            </a:r>
          </a:p>
        </p:txBody>
      </p:sp>
      <p:pic>
        <p:nvPicPr>
          <p:cNvPr id="5" name="Picture 4" descr="Logo, company name&#10;&#10;Description automatically generated">
            <a:extLst>
              <a:ext uri="{FF2B5EF4-FFF2-40B4-BE49-F238E27FC236}">
                <a16:creationId xmlns:a16="http://schemas.microsoft.com/office/drawing/2014/main" id="{0A78604B-138F-F240-BC38-0FE3547C4FF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047044" y="124979"/>
            <a:ext cx="4502379" cy="1275198"/>
          </a:xfrm>
          <a:prstGeom prst="rect">
            <a:avLst/>
          </a:prstGeom>
        </p:spPr>
      </p:pic>
      <p:sp>
        <p:nvSpPr>
          <p:cNvPr id="4" name="TextBox 3">
            <a:extLst>
              <a:ext uri="{FF2B5EF4-FFF2-40B4-BE49-F238E27FC236}">
                <a16:creationId xmlns:a16="http://schemas.microsoft.com/office/drawing/2014/main" id="{B26D87C2-6DDB-254D-88E1-D4363954F5A1}"/>
              </a:ext>
            </a:extLst>
          </p:cNvPr>
          <p:cNvSpPr txBox="1"/>
          <p:nvPr/>
        </p:nvSpPr>
        <p:spPr>
          <a:xfrm>
            <a:off x="8814922" y="6129551"/>
            <a:ext cx="2588273" cy="646331"/>
          </a:xfrm>
          <a:prstGeom prst="rect">
            <a:avLst/>
          </a:prstGeom>
          <a:noFill/>
        </p:spPr>
        <p:txBody>
          <a:bodyPr wrap="none" rtlCol="0">
            <a:spAutoFit/>
          </a:bodyPr>
          <a:lstStyle/>
          <a:p>
            <a:r>
              <a:rPr lang="en-US" b="1" dirty="0"/>
              <a:t>David Huberman</a:t>
            </a:r>
          </a:p>
          <a:p>
            <a:r>
              <a:rPr lang="en-US" dirty="0"/>
              <a:t>ICANN’s Office of the CTO</a:t>
            </a:r>
          </a:p>
        </p:txBody>
      </p:sp>
    </p:spTree>
    <p:extLst>
      <p:ext uri="{BB962C8B-B14F-4D97-AF65-F5344CB8AC3E}">
        <p14:creationId xmlns:p14="http://schemas.microsoft.com/office/powerpoint/2010/main" val="26020666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D8FF2-D5F7-0843-89FB-2E05F93DCBCD}"/>
              </a:ext>
            </a:extLst>
          </p:cNvPr>
          <p:cNvSpPr>
            <a:spLocks noGrp="1"/>
          </p:cNvSpPr>
          <p:nvPr>
            <p:ph type="title"/>
          </p:nvPr>
        </p:nvSpPr>
        <p:spPr>
          <a:xfrm>
            <a:off x="1912943" y="1480590"/>
            <a:ext cx="9549714" cy="450663"/>
          </a:xfrm>
        </p:spPr>
        <p:txBody>
          <a:bodyPr>
            <a:normAutofit fontScale="90000"/>
          </a:bodyPr>
          <a:lstStyle/>
          <a:p>
            <a:r>
              <a:rPr lang="en-US" dirty="0">
                <a:solidFill>
                  <a:schemeClr val="accent1"/>
                </a:solidFill>
                <a:latin typeface="Aharoni" panose="02010803020104030203" pitchFamily="2" charset="-79"/>
                <a:cs typeface="Aharoni" panose="02010803020104030203" pitchFamily="2" charset="-79"/>
              </a:rPr>
              <a:t>Stay Informed and Contribute</a:t>
            </a:r>
          </a:p>
        </p:txBody>
      </p:sp>
      <p:graphicFrame>
        <p:nvGraphicFramePr>
          <p:cNvPr id="6" name="Table 6">
            <a:extLst>
              <a:ext uri="{FF2B5EF4-FFF2-40B4-BE49-F238E27FC236}">
                <a16:creationId xmlns:a16="http://schemas.microsoft.com/office/drawing/2014/main" id="{470B0B56-E45C-AD42-BF23-D9922BF79927}"/>
              </a:ext>
            </a:extLst>
          </p:cNvPr>
          <p:cNvGraphicFramePr>
            <a:graphicFrameLocks noGrp="1"/>
          </p:cNvGraphicFramePr>
          <p:nvPr>
            <p:extLst>
              <p:ext uri="{D42A27DB-BD31-4B8C-83A1-F6EECF244321}">
                <p14:modId xmlns:p14="http://schemas.microsoft.com/office/powerpoint/2010/main" val="1723473915"/>
              </p:ext>
            </p:extLst>
          </p:nvPr>
        </p:nvGraphicFramePr>
        <p:xfrm>
          <a:off x="3580867" y="2549112"/>
          <a:ext cx="7881790" cy="2377636"/>
        </p:xfrm>
        <a:graphic>
          <a:graphicData uri="http://schemas.openxmlformats.org/drawingml/2006/table">
            <a:tbl>
              <a:tblPr firstRow="1" bandRow="1">
                <a:tableStyleId>{2D5ABB26-0587-4C30-8999-92F81FD0307C}</a:tableStyleId>
              </a:tblPr>
              <a:tblGrid>
                <a:gridCol w="2310004">
                  <a:extLst>
                    <a:ext uri="{9D8B030D-6E8A-4147-A177-3AD203B41FA5}">
                      <a16:colId xmlns:a16="http://schemas.microsoft.com/office/drawing/2014/main" val="1813037235"/>
                    </a:ext>
                  </a:extLst>
                </a:gridCol>
                <a:gridCol w="5571786">
                  <a:extLst>
                    <a:ext uri="{9D8B030D-6E8A-4147-A177-3AD203B41FA5}">
                      <a16:colId xmlns:a16="http://schemas.microsoft.com/office/drawing/2014/main" val="1556889071"/>
                    </a:ext>
                  </a:extLst>
                </a:gridCol>
              </a:tblGrid>
              <a:tr h="594409">
                <a:tc>
                  <a:txBody>
                    <a:bodyPr/>
                    <a:lstStyle/>
                    <a:p>
                      <a:pPr algn="r"/>
                      <a:r>
                        <a:rPr lang="en-US" b="1" dirty="0">
                          <a:solidFill>
                            <a:schemeClr val="accent2"/>
                          </a:solidFill>
                          <a:latin typeface="Aharoni" panose="02010803020104030203" pitchFamily="2" charset="-79"/>
                          <a:cs typeface="Aharoni" panose="02010803020104030203" pitchFamily="2" charset="-79"/>
                        </a:rPr>
                        <a:t>Website</a:t>
                      </a:r>
                    </a:p>
                  </a:txBody>
                  <a:tcPr anchor="ctr">
                    <a:lnR w="12700" cap="flat" cmpd="sng" algn="ctr">
                      <a:solidFill>
                        <a:schemeClr val="tx1"/>
                      </a:solidFill>
                      <a:prstDash val="solid"/>
                      <a:round/>
                      <a:headEnd type="none" w="med" len="med"/>
                      <a:tailEnd type="none" w="med" len="med"/>
                    </a:lnR>
                    <a:lnB w="76200" cap="flat" cmpd="sng" algn="ctr">
                      <a:solidFill>
                        <a:schemeClr val="bg1"/>
                      </a:solidFill>
                      <a:prstDash val="solid"/>
                      <a:round/>
                      <a:headEnd type="none" w="med" len="med"/>
                      <a:tailEnd type="none" w="med" len="med"/>
                    </a:lnB>
                  </a:tcPr>
                </a:tc>
                <a:tc>
                  <a:txBody>
                    <a:bodyPr/>
                    <a:lstStyle/>
                    <a:p>
                      <a:r>
                        <a:rPr lang="en-US" b="0" dirty="0">
                          <a:latin typeface="Century Gothic" panose="020B0502020202020204" pitchFamily="34" charset="0"/>
                          <a:hlinkClick r:id="rId2"/>
                        </a:rPr>
                        <a:t>www.kindns.org</a:t>
                      </a:r>
                      <a:endParaRPr lang="en-US"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60189905"/>
                  </a:ext>
                </a:extLst>
              </a:tr>
              <a:tr h="594409">
                <a:tc>
                  <a:txBody>
                    <a:bodyPr/>
                    <a:lstStyle/>
                    <a:p>
                      <a:pPr algn="r"/>
                      <a:r>
                        <a:rPr lang="en-US" b="1" dirty="0">
                          <a:solidFill>
                            <a:schemeClr val="accent2"/>
                          </a:solidFill>
                          <a:latin typeface="Aharoni" panose="02010803020104030203" pitchFamily="2" charset="-79"/>
                          <a:cs typeface="Aharoni" panose="02010803020104030203" pitchFamily="2" charset="-79"/>
                        </a:rPr>
                        <a:t>Twitter</a:t>
                      </a:r>
                    </a:p>
                  </a:txBody>
                  <a:tcPr anchor="ctr">
                    <a:lnR w="12700" cap="flat" cmpd="sng" algn="ctr">
                      <a:solidFill>
                        <a:schemeClr val="tx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hlinkClick r:id="rId3"/>
                        </a:rPr>
                        <a:t>https://twitter.com/4KINDNS</a:t>
                      </a:r>
                      <a:r>
                        <a:rPr lang="en-US" dirty="0">
                          <a:latin typeface="Century Gothic" panose="020B0502020202020204" pitchFamily="34" charset="0"/>
                        </a:rPr>
                        <a:t> </a:t>
                      </a:r>
                    </a:p>
                  </a:txBody>
                  <a:tcPr anchor="ctr">
                    <a:lnL w="12700" cap="flat" cmpd="sng" algn="ctr">
                      <a:solidFill>
                        <a:schemeClr val="tx1"/>
                      </a:solidFill>
                      <a:prstDash val="solid"/>
                      <a:round/>
                      <a:headEnd type="none" w="med" len="med"/>
                      <a:tailEnd type="none" w="med" len="med"/>
                    </a:lnL>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95598738"/>
                  </a:ext>
                </a:extLst>
              </a:tr>
              <a:tr h="594409">
                <a:tc>
                  <a:txBody>
                    <a:bodyPr/>
                    <a:lstStyle/>
                    <a:p>
                      <a:pPr algn="r"/>
                      <a:r>
                        <a:rPr lang="en-US" b="1" dirty="0">
                          <a:solidFill>
                            <a:schemeClr val="accent2"/>
                          </a:solidFill>
                          <a:latin typeface="Aharoni" panose="02010803020104030203" pitchFamily="2" charset="-79"/>
                          <a:cs typeface="Aharoni" panose="02010803020104030203" pitchFamily="2" charset="-79"/>
                        </a:rPr>
                        <a:t>E-Mail</a:t>
                      </a:r>
                    </a:p>
                  </a:txBody>
                  <a:tcPr anchor="ctr">
                    <a:lnR w="12700" cap="flat" cmpd="sng" algn="ctr">
                      <a:solidFill>
                        <a:schemeClr val="tx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tc>
                  <a:txBody>
                    <a:bodyPr/>
                    <a:lstStyle/>
                    <a:p>
                      <a:r>
                        <a:rPr lang="en-US" dirty="0">
                          <a:latin typeface="Century Gothic" panose="020B0502020202020204" pitchFamily="34" charset="0"/>
                          <a:hlinkClick r:id="rId4"/>
                        </a:rPr>
                        <a:t>info@kindns.org</a:t>
                      </a:r>
                      <a:r>
                        <a:rPr lang="en-US" dirty="0">
                          <a:latin typeface="Century Gothic" panose="020B0502020202020204" pitchFamily="34" charset="0"/>
                        </a:rPr>
                        <a:t> </a:t>
                      </a:r>
                    </a:p>
                  </a:txBody>
                  <a:tcPr anchor="ctr">
                    <a:lnL w="12700" cap="flat" cmpd="sng" algn="ctr">
                      <a:solidFill>
                        <a:schemeClr val="tx1"/>
                      </a:solidFill>
                      <a:prstDash val="solid"/>
                      <a:round/>
                      <a:headEnd type="none" w="med" len="med"/>
                      <a:tailEnd type="none" w="med" len="med"/>
                    </a:lnL>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35710214"/>
                  </a:ext>
                </a:extLst>
              </a:tr>
              <a:tr h="594409">
                <a:tc>
                  <a:txBody>
                    <a:bodyPr/>
                    <a:lstStyle/>
                    <a:p>
                      <a:pPr algn="r"/>
                      <a:r>
                        <a:rPr lang="en-US" b="1" dirty="0">
                          <a:solidFill>
                            <a:schemeClr val="accent2"/>
                          </a:solidFill>
                          <a:latin typeface="Aharoni" panose="02010803020104030203" pitchFamily="2" charset="-79"/>
                          <a:cs typeface="Aharoni" panose="02010803020104030203" pitchFamily="2" charset="-79"/>
                        </a:rPr>
                        <a:t>Mailing list</a:t>
                      </a:r>
                    </a:p>
                  </a:txBody>
                  <a:tcPr anchor="ctr">
                    <a:lnR w="12700" cap="flat" cmpd="sng" algn="ctr">
                      <a:solidFill>
                        <a:schemeClr val="tx1"/>
                      </a:solidFill>
                      <a:prstDash val="solid"/>
                      <a:round/>
                      <a:headEnd type="none" w="med" len="med"/>
                      <a:tailEnd type="none" w="med" len="med"/>
                    </a:lnR>
                    <a:lnT w="76200" cap="flat" cmpd="sng" algn="ctr">
                      <a:solidFill>
                        <a:schemeClr val="bg1"/>
                      </a:solidFill>
                      <a:prstDash val="solid"/>
                      <a:round/>
                      <a:headEnd type="none" w="med" len="med"/>
                      <a:tailEnd type="none" w="med" len="med"/>
                    </a:lnT>
                  </a:tcPr>
                </a:tc>
                <a:tc>
                  <a:txBody>
                    <a:bodyPr/>
                    <a:lstStyle/>
                    <a:p>
                      <a:r>
                        <a:rPr lang="en-US" dirty="0">
                          <a:latin typeface="Century Gothic" panose="020B0502020202020204" pitchFamily="34" charset="0"/>
                          <a:hlinkClick r:id="rId5"/>
                        </a:rPr>
                        <a:t>kindns-discuss@icann.org</a:t>
                      </a:r>
                      <a:endParaRPr lang="en-US"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460008372"/>
                  </a:ext>
                </a:extLst>
              </a:tr>
            </a:tbl>
          </a:graphicData>
        </a:graphic>
      </p:graphicFrame>
      <p:pic>
        <p:nvPicPr>
          <p:cNvPr id="5" name="Picture 4" descr="Icon&#10;&#10;Description automatically generated">
            <a:extLst>
              <a:ext uri="{FF2B5EF4-FFF2-40B4-BE49-F238E27FC236}">
                <a16:creationId xmlns:a16="http://schemas.microsoft.com/office/drawing/2014/main" id="{6578743B-522C-A249-B757-806AFF8C1184}"/>
              </a:ext>
            </a:extLst>
          </p:cNvPr>
          <p:cNvPicPr>
            <a:picLocks noChangeAspect="1"/>
          </p:cNvPicPr>
          <p:nvPr/>
        </p:nvPicPr>
        <p:blipFill>
          <a:blip r:embed="rId6"/>
          <a:stretch>
            <a:fillRect/>
          </a:stretch>
        </p:blipFill>
        <p:spPr>
          <a:xfrm>
            <a:off x="2490420" y="2727833"/>
            <a:ext cx="1802721" cy="1802721"/>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487B0A0B-92A2-C94D-9FBB-958453FF6F6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041730" y="6281056"/>
            <a:ext cx="2123886" cy="511874"/>
          </a:xfrm>
          <a:prstGeom prst="rect">
            <a:avLst/>
          </a:prstGeom>
          <a:solidFill>
            <a:schemeClr val="bg1"/>
          </a:solidFill>
        </p:spPr>
      </p:pic>
    </p:spTree>
    <p:extLst>
      <p:ext uri="{BB962C8B-B14F-4D97-AF65-F5344CB8AC3E}">
        <p14:creationId xmlns:p14="http://schemas.microsoft.com/office/powerpoint/2010/main" val="19665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57861A6-B14D-A149-9897-4B226A359E0A}"/>
              </a:ext>
            </a:extLst>
          </p:cNvPr>
          <p:cNvSpPr txBox="1"/>
          <p:nvPr/>
        </p:nvSpPr>
        <p:spPr>
          <a:xfrm>
            <a:off x="2142331" y="2603140"/>
            <a:ext cx="7907338" cy="2215991"/>
          </a:xfrm>
          <a:prstGeom prst="rect">
            <a:avLst/>
          </a:prstGeom>
          <a:noFill/>
        </p:spPr>
        <p:txBody>
          <a:bodyPr wrap="square" lIns="0" tIns="0" rIns="0" bIns="0" rtlCol="0">
            <a:spAutoFit/>
          </a:bodyPr>
          <a:lstStyle/>
          <a:p>
            <a:pPr algn="ctr"/>
            <a:endParaRPr lang="en-US" sz="2400" i="1" dirty="0">
              <a:solidFill>
                <a:srgbClr val="4363AC"/>
              </a:solidFill>
            </a:endParaRPr>
          </a:p>
          <a:p>
            <a:pPr algn="ctr"/>
            <a:r>
              <a:rPr lang="en-US" sz="2400" i="1" dirty="0">
                <a:solidFill>
                  <a:srgbClr val="4363AC"/>
                </a:solidFill>
              </a:rPr>
              <a:t>A simple framework that can help a wide variety of DNS operators, from small to large, to follow both the evolution of the DNS protocol and the best practices that the industry identifies for better security and more effective DNS operations.</a:t>
            </a:r>
          </a:p>
          <a:p>
            <a:pPr algn="ctr"/>
            <a:endParaRPr lang="en-US" sz="2400" i="1" dirty="0">
              <a:solidFill>
                <a:srgbClr val="4363AC"/>
              </a:solidFill>
            </a:endParaRPr>
          </a:p>
        </p:txBody>
      </p:sp>
      <p:sp>
        <p:nvSpPr>
          <p:cNvPr id="8" name="Title 1">
            <a:extLst>
              <a:ext uri="{FF2B5EF4-FFF2-40B4-BE49-F238E27FC236}">
                <a16:creationId xmlns:a16="http://schemas.microsoft.com/office/drawing/2014/main" id="{C717CB31-5590-D441-97D8-8775956EBB77}"/>
              </a:ext>
            </a:extLst>
          </p:cNvPr>
          <p:cNvSpPr>
            <a:spLocks noGrp="1"/>
          </p:cNvSpPr>
          <p:nvPr>
            <p:ph type="title"/>
          </p:nvPr>
        </p:nvSpPr>
        <p:spPr>
          <a:xfrm>
            <a:off x="1263690" y="507392"/>
            <a:ext cx="6233495" cy="450663"/>
          </a:xfrm>
        </p:spPr>
        <p:txBody>
          <a:bodyPr>
            <a:normAutofit fontScale="90000"/>
          </a:bodyPr>
          <a:lstStyle/>
          <a:p>
            <a:r>
              <a:rPr lang="en-US" dirty="0">
                <a:solidFill>
                  <a:srgbClr val="4363AC"/>
                </a:solidFill>
                <a:latin typeface="Aharoni" panose="02010803020104030203" pitchFamily="2" charset="-79"/>
                <a:cs typeface="Aharoni" panose="02010803020104030203" pitchFamily="2" charset="-79"/>
              </a:rPr>
              <a:t>What Is It?</a:t>
            </a:r>
          </a:p>
        </p:txBody>
      </p:sp>
      <p:sp>
        <p:nvSpPr>
          <p:cNvPr id="2" name="TextBox 1">
            <a:extLst>
              <a:ext uri="{FF2B5EF4-FFF2-40B4-BE49-F238E27FC236}">
                <a16:creationId xmlns:a16="http://schemas.microsoft.com/office/drawing/2014/main" id="{590812F6-9E9E-CB44-A762-C56FAB3446B6}"/>
              </a:ext>
            </a:extLst>
          </p:cNvPr>
          <p:cNvSpPr txBox="1"/>
          <p:nvPr/>
        </p:nvSpPr>
        <p:spPr>
          <a:xfrm>
            <a:off x="2262866" y="1719221"/>
            <a:ext cx="7448552" cy="738664"/>
          </a:xfrm>
          <a:prstGeom prst="rect">
            <a:avLst/>
          </a:prstGeom>
          <a:noFill/>
        </p:spPr>
        <p:txBody>
          <a:bodyPr wrap="square" lIns="0" tIns="0" rIns="0" bIns="0" rtlCol="0">
            <a:spAutoFit/>
          </a:bodyPr>
          <a:lstStyle/>
          <a:p>
            <a:pPr algn="ctr"/>
            <a:r>
              <a:rPr lang="en-US" sz="2400" b="1" dirty="0"/>
              <a:t>K</a:t>
            </a:r>
            <a:r>
              <a:rPr lang="en-US" sz="2400" dirty="0"/>
              <a:t>nowledge-sharing and </a:t>
            </a:r>
            <a:r>
              <a:rPr lang="en-US" sz="2400" b="1" dirty="0"/>
              <a:t>I</a:t>
            </a:r>
            <a:r>
              <a:rPr lang="en-US" sz="2400" dirty="0"/>
              <a:t>nstantiating </a:t>
            </a:r>
            <a:r>
              <a:rPr lang="en-US" sz="2400" b="1" dirty="0"/>
              <a:t>N</a:t>
            </a:r>
            <a:r>
              <a:rPr lang="en-US" sz="2400" dirty="0"/>
              <a:t>orms for </a:t>
            </a:r>
            <a:r>
              <a:rPr lang="en-US" sz="2400" b="1" dirty="0"/>
              <a:t>D</a:t>
            </a:r>
            <a:r>
              <a:rPr lang="en-US" sz="2400" dirty="0"/>
              <a:t>NS (Domain Name System) and </a:t>
            </a:r>
            <a:r>
              <a:rPr lang="en-US" sz="2400" b="1" dirty="0"/>
              <a:t>N</a:t>
            </a:r>
            <a:r>
              <a:rPr lang="en-US" sz="2400" dirty="0"/>
              <a:t>aming </a:t>
            </a:r>
            <a:r>
              <a:rPr lang="en-US" sz="2400" b="1" dirty="0"/>
              <a:t>S</a:t>
            </a:r>
            <a:r>
              <a:rPr lang="en-US" sz="2400" dirty="0"/>
              <a:t>ecurity</a:t>
            </a:r>
          </a:p>
        </p:txBody>
      </p:sp>
      <p:sp>
        <p:nvSpPr>
          <p:cNvPr id="9" name="TextBox 8">
            <a:extLst>
              <a:ext uri="{FF2B5EF4-FFF2-40B4-BE49-F238E27FC236}">
                <a16:creationId xmlns:a16="http://schemas.microsoft.com/office/drawing/2014/main" id="{988E15A5-3EDB-304F-B380-69BE7F7E4896}"/>
              </a:ext>
            </a:extLst>
          </p:cNvPr>
          <p:cNvSpPr txBox="1"/>
          <p:nvPr/>
        </p:nvSpPr>
        <p:spPr>
          <a:xfrm>
            <a:off x="6618836" y="5580297"/>
            <a:ext cx="3744615" cy="369332"/>
          </a:xfrm>
          <a:prstGeom prst="rect">
            <a:avLst/>
          </a:prstGeom>
          <a:noFill/>
        </p:spPr>
        <p:txBody>
          <a:bodyPr wrap="none" lIns="0" tIns="0" rIns="0" bIns="0" rtlCol="0">
            <a:spAutoFit/>
          </a:bodyPr>
          <a:lstStyle/>
          <a:p>
            <a:r>
              <a:rPr lang="en-US" sz="2400" i="1" dirty="0"/>
              <a:t>….. </a:t>
            </a:r>
            <a:r>
              <a:rPr lang="en-US" sz="2000" i="1" dirty="0">
                <a:latin typeface="Century Gothic" panose="020B0502020202020204" pitchFamily="34" charset="0"/>
              </a:rPr>
              <a:t>is pronounced ”</a:t>
            </a:r>
            <a:r>
              <a:rPr lang="en-US" sz="2000" b="1" i="1" dirty="0">
                <a:latin typeface="Century Gothic" panose="020B0502020202020204" pitchFamily="34" charset="0"/>
              </a:rPr>
              <a:t>kindness</a:t>
            </a:r>
            <a:r>
              <a:rPr lang="en-US" sz="2000" i="1" dirty="0">
                <a:latin typeface="Century Gothic" panose="020B0502020202020204" pitchFamily="34" charset="0"/>
              </a:rPr>
              <a:t>”</a:t>
            </a:r>
            <a:endParaRPr lang="en-US" sz="2400" i="1" dirty="0">
              <a:latin typeface="Century Gothic" panose="020B0502020202020204" pitchFamily="34" charset="0"/>
            </a:endParaRPr>
          </a:p>
        </p:txBody>
      </p:sp>
      <p:pic>
        <p:nvPicPr>
          <p:cNvPr id="10" name="Picture 9" descr="A picture containing text, sign&#10;&#10;Description automatically generated">
            <a:extLst>
              <a:ext uri="{FF2B5EF4-FFF2-40B4-BE49-F238E27FC236}">
                <a16:creationId xmlns:a16="http://schemas.microsoft.com/office/drawing/2014/main" id="{99F7F968-87CF-F34D-8D6C-475E5F46D42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041730" y="6281056"/>
            <a:ext cx="2123886" cy="511874"/>
          </a:xfrm>
          <a:prstGeom prst="rect">
            <a:avLst/>
          </a:prstGeom>
          <a:solidFill>
            <a:schemeClr val="bg1"/>
          </a:solidFill>
        </p:spPr>
      </p:pic>
    </p:spTree>
    <p:extLst>
      <p:ext uri="{BB962C8B-B14F-4D97-AF65-F5344CB8AC3E}">
        <p14:creationId xmlns:p14="http://schemas.microsoft.com/office/powerpoint/2010/main" val="61546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D6E9-B131-7F45-83EF-AC38020D53C7}"/>
              </a:ext>
            </a:extLst>
          </p:cNvPr>
          <p:cNvSpPr>
            <a:spLocks noGrp="1"/>
          </p:cNvSpPr>
          <p:nvPr>
            <p:ph type="title"/>
          </p:nvPr>
        </p:nvSpPr>
        <p:spPr>
          <a:xfrm>
            <a:off x="499874" y="515949"/>
            <a:ext cx="7129652" cy="450663"/>
          </a:xfrm>
        </p:spPr>
        <p:txBody>
          <a:bodyPr>
            <a:normAutofit fontScale="90000"/>
          </a:bodyPr>
          <a:lstStyle/>
          <a:p>
            <a:r>
              <a:rPr lang="en-US" dirty="0">
                <a:solidFill>
                  <a:srgbClr val="4363AC"/>
                </a:solidFill>
                <a:latin typeface="Aharoni" panose="02010803020104030203" pitchFamily="2" charset="-79"/>
                <a:cs typeface="Aharoni" panose="02010803020104030203" pitchFamily="2" charset="-79"/>
              </a:rPr>
              <a:t>Targeted Operators</a:t>
            </a:r>
          </a:p>
        </p:txBody>
      </p:sp>
      <p:sp>
        <p:nvSpPr>
          <p:cNvPr id="7" name="Rounded Rectangle 6">
            <a:extLst>
              <a:ext uri="{FF2B5EF4-FFF2-40B4-BE49-F238E27FC236}">
                <a16:creationId xmlns:a16="http://schemas.microsoft.com/office/drawing/2014/main" id="{3790D5BB-504E-234F-94E1-955925901B24}"/>
              </a:ext>
            </a:extLst>
          </p:cNvPr>
          <p:cNvSpPr/>
          <p:nvPr/>
        </p:nvSpPr>
        <p:spPr>
          <a:xfrm>
            <a:off x="4450170" y="1817703"/>
            <a:ext cx="2564780" cy="624468"/>
          </a:xfrm>
          <a:prstGeom prst="roundRect">
            <a:avLst/>
          </a:prstGeom>
          <a:solidFill>
            <a:srgbClr val="4363A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mj-lt"/>
                <a:ea typeface="Bodoni Ornaments" pitchFamily="2" charset="0"/>
              </a:rPr>
              <a:t>TLDs &amp; Critical Zones</a:t>
            </a:r>
          </a:p>
        </p:txBody>
      </p:sp>
      <p:sp>
        <p:nvSpPr>
          <p:cNvPr id="8" name="Rounded Rectangle 7">
            <a:extLst>
              <a:ext uri="{FF2B5EF4-FFF2-40B4-BE49-F238E27FC236}">
                <a16:creationId xmlns:a16="http://schemas.microsoft.com/office/drawing/2014/main" id="{5C7ECC98-C632-0B40-B35E-99C412C2051C}"/>
              </a:ext>
            </a:extLst>
          </p:cNvPr>
          <p:cNvSpPr/>
          <p:nvPr/>
        </p:nvSpPr>
        <p:spPr>
          <a:xfrm>
            <a:off x="7310438" y="1832460"/>
            <a:ext cx="2564780" cy="624468"/>
          </a:xfrm>
          <a:prstGeom prst="roundRect">
            <a:avLst/>
          </a:prstGeom>
          <a:solidFill>
            <a:srgbClr val="4363A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mj-lt"/>
                <a:ea typeface="Bodoni Ornaments" pitchFamily="2" charset="0"/>
              </a:rPr>
              <a:t>SLDs</a:t>
            </a:r>
          </a:p>
        </p:txBody>
      </p:sp>
      <p:sp>
        <p:nvSpPr>
          <p:cNvPr id="9" name="Rounded Rectangle 8">
            <a:extLst>
              <a:ext uri="{FF2B5EF4-FFF2-40B4-BE49-F238E27FC236}">
                <a16:creationId xmlns:a16="http://schemas.microsoft.com/office/drawing/2014/main" id="{4EEF3AFE-E073-9144-8491-B404351AF8D9}"/>
              </a:ext>
            </a:extLst>
          </p:cNvPr>
          <p:cNvSpPr/>
          <p:nvPr/>
        </p:nvSpPr>
        <p:spPr>
          <a:xfrm>
            <a:off x="4450170" y="2686892"/>
            <a:ext cx="1750741" cy="624468"/>
          </a:xfrm>
          <a:prstGeom prst="roundRect">
            <a:avLst/>
          </a:prstGeom>
          <a:solidFill>
            <a:srgbClr val="58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latin typeface="+mj-lt"/>
                <a:ea typeface="Bodoni Ornaments" pitchFamily="2" charset="0"/>
              </a:rPr>
              <a:t>Close &amp; Private</a:t>
            </a:r>
          </a:p>
        </p:txBody>
      </p:sp>
      <p:sp>
        <p:nvSpPr>
          <p:cNvPr id="10" name="Rounded Rectangle 9">
            <a:extLst>
              <a:ext uri="{FF2B5EF4-FFF2-40B4-BE49-F238E27FC236}">
                <a16:creationId xmlns:a16="http://schemas.microsoft.com/office/drawing/2014/main" id="{F9FCF22B-BB5F-ED4D-8BBE-CF1CD7A3BAAB}"/>
              </a:ext>
            </a:extLst>
          </p:cNvPr>
          <p:cNvSpPr/>
          <p:nvPr/>
        </p:nvSpPr>
        <p:spPr>
          <a:xfrm>
            <a:off x="6333675" y="2701649"/>
            <a:ext cx="1750741" cy="624468"/>
          </a:xfrm>
          <a:prstGeom prst="roundRect">
            <a:avLst/>
          </a:prstGeom>
          <a:solidFill>
            <a:srgbClr val="58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latin typeface="+mj-lt"/>
                <a:ea typeface="Bodoni Ornaments" pitchFamily="2" charset="0"/>
              </a:rPr>
              <a:t>Shared Private</a:t>
            </a:r>
          </a:p>
        </p:txBody>
      </p:sp>
      <p:sp>
        <p:nvSpPr>
          <p:cNvPr id="11" name="Rounded Rectangle 10">
            <a:extLst>
              <a:ext uri="{FF2B5EF4-FFF2-40B4-BE49-F238E27FC236}">
                <a16:creationId xmlns:a16="http://schemas.microsoft.com/office/drawing/2014/main" id="{FF107CEA-83F2-A74F-88D0-9646DA9C21EB}"/>
              </a:ext>
            </a:extLst>
          </p:cNvPr>
          <p:cNvSpPr/>
          <p:nvPr/>
        </p:nvSpPr>
        <p:spPr>
          <a:xfrm>
            <a:off x="8217180" y="2701649"/>
            <a:ext cx="1658039" cy="624468"/>
          </a:xfrm>
          <a:prstGeom prst="roundRect">
            <a:avLst/>
          </a:prstGeom>
          <a:solidFill>
            <a:srgbClr val="58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mj-lt"/>
                <a:ea typeface="Bodoni Ornaments" pitchFamily="2" charset="0"/>
              </a:rPr>
              <a:t>Public</a:t>
            </a:r>
          </a:p>
        </p:txBody>
      </p:sp>
      <p:sp>
        <p:nvSpPr>
          <p:cNvPr id="12" name="Rounded Rectangle 11">
            <a:extLst>
              <a:ext uri="{FF2B5EF4-FFF2-40B4-BE49-F238E27FC236}">
                <a16:creationId xmlns:a16="http://schemas.microsoft.com/office/drawing/2014/main" id="{91B5D336-0466-A54E-8DBC-FF51A98D567F}"/>
              </a:ext>
            </a:extLst>
          </p:cNvPr>
          <p:cNvSpPr/>
          <p:nvPr/>
        </p:nvSpPr>
        <p:spPr>
          <a:xfrm>
            <a:off x="4405583" y="3539352"/>
            <a:ext cx="5447352" cy="624468"/>
          </a:xfrm>
          <a:prstGeom prst="round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mj-lt"/>
                <a:ea typeface="Bodoni Ornaments" pitchFamily="2" charset="0"/>
              </a:rPr>
              <a:t>Hardening the Core System </a:t>
            </a:r>
          </a:p>
        </p:txBody>
      </p:sp>
      <p:sp>
        <p:nvSpPr>
          <p:cNvPr id="15" name="TextBox 14">
            <a:extLst>
              <a:ext uri="{FF2B5EF4-FFF2-40B4-BE49-F238E27FC236}">
                <a16:creationId xmlns:a16="http://schemas.microsoft.com/office/drawing/2014/main" id="{4F77FD89-2085-BA40-B56C-EBEDE4A92F2E}"/>
              </a:ext>
            </a:extLst>
          </p:cNvPr>
          <p:cNvSpPr txBox="1"/>
          <p:nvPr/>
        </p:nvSpPr>
        <p:spPr>
          <a:xfrm>
            <a:off x="1741742" y="2006421"/>
            <a:ext cx="2327560" cy="246221"/>
          </a:xfrm>
          <a:prstGeom prst="rect">
            <a:avLst/>
          </a:prstGeom>
          <a:noFill/>
        </p:spPr>
        <p:txBody>
          <a:bodyPr wrap="none" lIns="0" tIns="0" rIns="0" bIns="0" rtlCol="0">
            <a:spAutoFit/>
          </a:bodyPr>
          <a:lstStyle/>
          <a:p>
            <a:r>
              <a:rPr lang="en-US" sz="1600" b="1" dirty="0">
                <a:latin typeface="Aharoni" panose="02010803020104030203" pitchFamily="2" charset="-79"/>
                <a:cs typeface="Aharoni" panose="02010803020104030203" pitchFamily="2" charset="-79"/>
              </a:rPr>
              <a:t>Authoritative Operators</a:t>
            </a:r>
          </a:p>
        </p:txBody>
      </p:sp>
      <p:sp>
        <p:nvSpPr>
          <p:cNvPr id="16" name="TextBox 15">
            <a:extLst>
              <a:ext uri="{FF2B5EF4-FFF2-40B4-BE49-F238E27FC236}">
                <a16:creationId xmlns:a16="http://schemas.microsoft.com/office/drawing/2014/main" id="{B7E29C14-717A-8B49-9BA3-0FD14BBD06A7}"/>
              </a:ext>
            </a:extLst>
          </p:cNvPr>
          <p:cNvSpPr txBox="1"/>
          <p:nvPr/>
        </p:nvSpPr>
        <p:spPr>
          <a:xfrm>
            <a:off x="2176156" y="2875610"/>
            <a:ext cx="1893147" cy="246221"/>
          </a:xfrm>
          <a:prstGeom prst="rect">
            <a:avLst/>
          </a:prstGeom>
          <a:noFill/>
        </p:spPr>
        <p:txBody>
          <a:bodyPr wrap="none" lIns="0" tIns="0" rIns="0" bIns="0" rtlCol="0">
            <a:spAutoFit/>
          </a:bodyPr>
          <a:lstStyle/>
          <a:p>
            <a:r>
              <a:rPr lang="en-US" sz="1600" b="1" dirty="0">
                <a:latin typeface="Aharoni" panose="02010803020104030203" pitchFamily="2" charset="-79"/>
                <a:cs typeface="Aharoni" panose="02010803020104030203" pitchFamily="2" charset="-79"/>
              </a:rPr>
              <a:t>Resolver Operators</a:t>
            </a:r>
          </a:p>
        </p:txBody>
      </p:sp>
      <p:sp>
        <p:nvSpPr>
          <p:cNvPr id="17" name="Triangle 16">
            <a:extLst>
              <a:ext uri="{FF2B5EF4-FFF2-40B4-BE49-F238E27FC236}">
                <a16:creationId xmlns:a16="http://schemas.microsoft.com/office/drawing/2014/main" id="{7DE64A8D-EA50-2C41-87AD-178E7275F903}"/>
              </a:ext>
            </a:extLst>
          </p:cNvPr>
          <p:cNvSpPr/>
          <p:nvPr/>
        </p:nvSpPr>
        <p:spPr>
          <a:xfrm rot="5400000">
            <a:off x="4115653" y="2004080"/>
            <a:ext cx="328961" cy="250902"/>
          </a:xfrm>
          <a:prstGeom prs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riangle 17">
            <a:extLst>
              <a:ext uri="{FF2B5EF4-FFF2-40B4-BE49-F238E27FC236}">
                <a16:creationId xmlns:a16="http://schemas.microsoft.com/office/drawing/2014/main" id="{0EF6BFBF-3013-A647-B445-BE6959FC1877}"/>
              </a:ext>
            </a:extLst>
          </p:cNvPr>
          <p:cNvSpPr/>
          <p:nvPr/>
        </p:nvSpPr>
        <p:spPr>
          <a:xfrm rot="5400000">
            <a:off x="4115652" y="2873268"/>
            <a:ext cx="328961" cy="250902"/>
          </a:xfrm>
          <a:prstGeom prs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9B0118E-0062-864F-94DE-D187DE09454E}"/>
              </a:ext>
            </a:extLst>
          </p:cNvPr>
          <p:cNvSpPr/>
          <p:nvPr/>
        </p:nvSpPr>
        <p:spPr>
          <a:xfrm>
            <a:off x="2255064" y="4668044"/>
            <a:ext cx="7891692" cy="1754326"/>
          </a:xfrm>
          <a:prstGeom prst="rect">
            <a:avLst/>
          </a:prstGeom>
        </p:spPr>
        <p:txBody>
          <a:bodyPr wrap="square">
            <a:spAutoFit/>
          </a:bodyPr>
          <a:lstStyle/>
          <a:p>
            <a:pPr marL="285750" indent="-285750">
              <a:buFont typeface="Arial" panose="020B0604020202020204" pitchFamily="34" charset="0"/>
              <a:buChar char="•"/>
            </a:pPr>
            <a:r>
              <a:rPr lang="en-US" dirty="0">
                <a:solidFill>
                  <a:srgbClr val="172B4D"/>
                </a:solidFill>
                <a:latin typeface="Century Gothic" panose="020B0502020202020204" pitchFamily="34" charset="0"/>
              </a:rPr>
              <a:t>Each category has 6-8 practices that we encourage operators to implement. See </a:t>
            </a:r>
            <a:r>
              <a:rPr lang="en-US" dirty="0">
                <a:solidFill>
                  <a:srgbClr val="172B4D"/>
                </a:solidFill>
                <a:latin typeface="Century Gothic" panose="020B0502020202020204" pitchFamily="34" charset="0"/>
                <a:hlinkClick r:id="rId3"/>
              </a:rPr>
              <a:t>www.kindns.org</a:t>
            </a:r>
            <a:r>
              <a:rPr lang="en-US" dirty="0">
                <a:solidFill>
                  <a:srgbClr val="172B4D"/>
                </a:solidFill>
                <a:latin typeface="Century Gothic" panose="020B0502020202020204" pitchFamily="34" charset="0"/>
              </a:rPr>
              <a:t>, </a:t>
            </a:r>
            <a:r>
              <a:rPr lang="en-US" dirty="0">
                <a:latin typeface="Century Gothic" panose="020B0502020202020204" pitchFamily="34" charset="0"/>
              </a:rPr>
              <a:t>for more details.</a:t>
            </a:r>
            <a:endParaRPr lang="en-US" dirty="0">
              <a:solidFill>
                <a:srgbClr val="172B4D"/>
              </a:solidFill>
              <a:latin typeface="Century Gothic" panose="020B0502020202020204" pitchFamily="34" charset="0"/>
            </a:endParaRPr>
          </a:p>
          <a:p>
            <a:endParaRPr lang="en-US" dirty="0">
              <a:solidFill>
                <a:srgbClr val="172B4D"/>
              </a:solidFill>
              <a:latin typeface="Century Gothic" panose="020B0502020202020204" pitchFamily="34" charset="0"/>
            </a:endParaRPr>
          </a:p>
          <a:p>
            <a:pPr marL="285750" indent="-285750">
              <a:buFont typeface="Arial" panose="020B0604020202020204" pitchFamily="34" charset="0"/>
              <a:buChar char="•"/>
            </a:pPr>
            <a:r>
              <a:rPr lang="en-US" dirty="0">
                <a:solidFill>
                  <a:srgbClr val="172B4D"/>
                </a:solidFill>
                <a:latin typeface="Century Gothic" panose="020B0502020202020204" pitchFamily="34" charset="0"/>
              </a:rPr>
              <a:t>By joining KINDNS, DNS operators are voluntarily committing to adhere to these identified practices and act as “goodwill ambassadors” within the community.</a:t>
            </a:r>
            <a:endParaRPr lang="en-US" dirty="0">
              <a:latin typeface="Century Gothic" panose="020B0502020202020204" pitchFamily="34" charset="0"/>
            </a:endParaRPr>
          </a:p>
        </p:txBody>
      </p:sp>
      <p:pic>
        <p:nvPicPr>
          <p:cNvPr id="20" name="Picture 19" descr="A picture containing text, sign&#10;&#10;Description automatically generated">
            <a:extLst>
              <a:ext uri="{FF2B5EF4-FFF2-40B4-BE49-F238E27FC236}">
                <a16:creationId xmlns:a16="http://schemas.microsoft.com/office/drawing/2014/main" id="{9F2B364E-5373-2B45-9E75-34D1E38F3F4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041730" y="6281056"/>
            <a:ext cx="2123886" cy="511874"/>
          </a:xfrm>
          <a:prstGeom prst="rect">
            <a:avLst/>
          </a:prstGeom>
          <a:solidFill>
            <a:schemeClr val="bg1"/>
          </a:solidFill>
        </p:spPr>
      </p:pic>
    </p:spTree>
    <p:extLst>
      <p:ext uri="{BB962C8B-B14F-4D97-AF65-F5344CB8AC3E}">
        <p14:creationId xmlns:p14="http://schemas.microsoft.com/office/powerpoint/2010/main" val="4043259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D6E9-B131-7F45-83EF-AC38020D53C7}"/>
              </a:ext>
            </a:extLst>
          </p:cNvPr>
          <p:cNvSpPr>
            <a:spLocks noGrp="1"/>
          </p:cNvSpPr>
          <p:nvPr>
            <p:ph type="title"/>
          </p:nvPr>
        </p:nvSpPr>
        <p:spPr>
          <a:xfrm>
            <a:off x="499874" y="515949"/>
            <a:ext cx="7129652" cy="450663"/>
          </a:xfrm>
        </p:spPr>
        <p:txBody>
          <a:bodyPr>
            <a:normAutofit fontScale="90000"/>
          </a:bodyPr>
          <a:lstStyle/>
          <a:p>
            <a:r>
              <a:rPr lang="en-US" dirty="0">
                <a:solidFill>
                  <a:srgbClr val="4363AC"/>
                </a:solidFill>
                <a:latin typeface="Aharoni" panose="02010803020104030203" pitchFamily="2" charset="-79"/>
                <a:cs typeface="Aharoni" panose="02010803020104030203" pitchFamily="2" charset="-79"/>
              </a:rPr>
              <a:t>Self-assessment &amp; Enrollment</a:t>
            </a:r>
          </a:p>
        </p:txBody>
      </p:sp>
      <p:pic>
        <p:nvPicPr>
          <p:cNvPr id="20" name="Picture 19" descr="A picture containing text, sign&#10;&#10;Description automatically generated">
            <a:extLst>
              <a:ext uri="{FF2B5EF4-FFF2-40B4-BE49-F238E27FC236}">
                <a16:creationId xmlns:a16="http://schemas.microsoft.com/office/drawing/2014/main" id="{9F2B364E-5373-2B45-9E75-34D1E38F3F4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41730" y="6281056"/>
            <a:ext cx="2123886" cy="511874"/>
          </a:xfrm>
          <a:prstGeom prst="rect">
            <a:avLst/>
          </a:prstGeom>
          <a:solidFill>
            <a:schemeClr val="bg1"/>
          </a:solidFill>
        </p:spPr>
      </p:pic>
      <p:sp>
        <p:nvSpPr>
          <p:cNvPr id="3" name="Content Placeholder 2">
            <a:extLst>
              <a:ext uri="{FF2B5EF4-FFF2-40B4-BE49-F238E27FC236}">
                <a16:creationId xmlns:a16="http://schemas.microsoft.com/office/drawing/2014/main" id="{87C5353C-B2C0-282D-9499-BB18A3EF9737}"/>
              </a:ext>
            </a:extLst>
          </p:cNvPr>
          <p:cNvSpPr>
            <a:spLocks noGrp="1"/>
          </p:cNvSpPr>
          <p:nvPr>
            <p:ph sz="quarter" idx="10"/>
          </p:nvPr>
        </p:nvSpPr>
        <p:spPr>
          <a:xfrm>
            <a:off x="1039633" y="1735270"/>
            <a:ext cx="10112733" cy="4517103"/>
          </a:xfrm>
        </p:spPr>
        <p:txBody>
          <a:bodyPr>
            <a:normAutofit/>
          </a:bodyPr>
          <a:lstStyle/>
          <a:p>
            <a:pPr marL="0" indent="0">
              <a:buClr>
                <a:srgbClr val="4363AC"/>
              </a:buClr>
              <a:buSzPct val="78000"/>
              <a:buNone/>
            </a:pPr>
            <a:r>
              <a:rPr lang="en-US" dirty="0">
                <a:latin typeface="Century Gothic" panose="020B0502020202020204" pitchFamily="34" charset="0"/>
                <a:ea typeface="Ayuthaya" pitchFamily="2" charset="-34"/>
                <a:cs typeface="Al Bayan Plain" pitchFamily="2" charset="-78"/>
              </a:rPr>
              <a:t>Operators in each category can self-assess their operational practices against KINDNS and use the report to correct/adjust unaligned practices. </a:t>
            </a:r>
            <a:br>
              <a:rPr lang="en-US" dirty="0">
                <a:latin typeface="Century Gothic" panose="020B0502020202020204" pitchFamily="34" charset="0"/>
                <a:ea typeface="Ayuthaya" pitchFamily="2" charset="-34"/>
                <a:cs typeface="Al Bayan Plain" pitchFamily="2" charset="-78"/>
              </a:rPr>
            </a:br>
            <a:endParaRPr lang="en-US" dirty="0">
              <a:latin typeface="Century Gothic" panose="020B0502020202020204" pitchFamily="34" charset="0"/>
              <a:ea typeface="Ayuthaya" pitchFamily="2" charset="-34"/>
              <a:cs typeface="Al Bayan Plain" pitchFamily="2" charset="-78"/>
            </a:endParaRPr>
          </a:p>
          <a:p>
            <a:pPr lvl="1">
              <a:buClr>
                <a:srgbClr val="58C4C3"/>
              </a:buClr>
              <a:buSzPct val="76000"/>
            </a:pPr>
            <a:r>
              <a:rPr lang="en-US" dirty="0">
                <a:latin typeface="Century Gothic" panose="020B0502020202020204" pitchFamily="34" charset="0"/>
                <a:ea typeface="Ayuthaya" pitchFamily="2" charset="-34"/>
                <a:cs typeface="Al Bayan Plain" pitchFamily="2" charset="-78"/>
              </a:rPr>
              <a:t>self-assessment is anonymous</a:t>
            </a:r>
          </a:p>
          <a:p>
            <a:pPr lvl="1">
              <a:buClr>
                <a:srgbClr val="58C4C3"/>
              </a:buClr>
              <a:buSzPct val="76000"/>
            </a:pPr>
            <a:r>
              <a:rPr lang="en-US" dirty="0">
                <a:latin typeface="Century Gothic" panose="020B0502020202020204" pitchFamily="34" charset="0"/>
                <a:ea typeface="Ayuthaya" pitchFamily="2" charset="-34"/>
                <a:cs typeface="Al Bayan Plain" pitchFamily="2" charset="-78"/>
              </a:rPr>
              <a:t>reports can be downloaded directly from the web site.</a:t>
            </a:r>
          </a:p>
          <a:p>
            <a:pPr marL="0" indent="0">
              <a:buClr>
                <a:srgbClr val="4363AC"/>
              </a:buClr>
              <a:buSzPct val="78000"/>
              <a:buNone/>
            </a:pPr>
            <a:r>
              <a:rPr lang="en-US" dirty="0">
                <a:latin typeface="Century Gothic" panose="020B0502020202020204" pitchFamily="34" charset="0"/>
                <a:ea typeface="Ayuthaya" pitchFamily="2" charset="-34"/>
                <a:cs typeface="Al Bayan Plain" pitchFamily="2" charset="-78"/>
              </a:rPr>
              <a:t>Operators can enroll as participant to one or many categories covered by KINDNS.</a:t>
            </a:r>
            <a:br>
              <a:rPr lang="en-US" dirty="0">
                <a:latin typeface="Century Gothic" panose="020B0502020202020204" pitchFamily="34" charset="0"/>
                <a:ea typeface="Ayuthaya" pitchFamily="2" charset="-34"/>
                <a:cs typeface="Al Bayan Plain" pitchFamily="2" charset="-78"/>
              </a:rPr>
            </a:br>
            <a:endParaRPr lang="en-US" dirty="0">
              <a:latin typeface="Century Gothic" panose="020B0502020202020204" pitchFamily="34" charset="0"/>
              <a:ea typeface="Ayuthaya" pitchFamily="2" charset="-34"/>
              <a:cs typeface="Al Bayan Plain" pitchFamily="2" charset="-78"/>
            </a:endParaRPr>
          </a:p>
          <a:p>
            <a:pPr lvl="1">
              <a:buClr>
                <a:srgbClr val="58C4C3"/>
              </a:buClr>
              <a:buSzPct val="76000"/>
            </a:pPr>
            <a:r>
              <a:rPr lang="en-US" dirty="0">
                <a:latin typeface="Century Gothic" panose="020B0502020202020204" pitchFamily="34" charset="0"/>
                <a:ea typeface="Ayuthaya" pitchFamily="2" charset="-34"/>
                <a:cs typeface="Al Bayan Plain" pitchFamily="2" charset="-78"/>
              </a:rPr>
              <a:t>Participation in the KINDNS initiative means voluntarily committing to implement/adhere to agreed practices. </a:t>
            </a:r>
          </a:p>
          <a:p>
            <a:pPr lvl="1">
              <a:buClr>
                <a:srgbClr val="58C4C3"/>
              </a:buClr>
              <a:buSzPct val="76000"/>
            </a:pPr>
            <a:r>
              <a:rPr lang="en-US" dirty="0">
                <a:latin typeface="Century Gothic" panose="020B0502020202020204" pitchFamily="34" charset="0"/>
                <a:ea typeface="Ayuthaya" pitchFamily="2" charset="-34"/>
                <a:cs typeface="Al Bayan Plain" pitchFamily="2" charset="-78"/>
              </a:rPr>
              <a:t>Participants become goodwill ambassadors and promote best practices. </a:t>
            </a:r>
          </a:p>
        </p:txBody>
      </p:sp>
    </p:spTree>
    <p:extLst>
      <p:ext uri="{BB962C8B-B14F-4D97-AF65-F5344CB8AC3E}">
        <p14:creationId xmlns:p14="http://schemas.microsoft.com/office/powerpoint/2010/main" val="3775401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527FCEA-6143-4C5E-8C45-8AC9237AD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A9F23AD-7A55-49F3-A3EC-743F47F36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7090"/>
            <a:ext cx="6741849" cy="5897880"/>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7D9F91F-72C9-4DB9-ABD0-A8180D8262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480060"/>
            <a:ext cx="4180332" cy="2788074"/>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E016956-CE9F-4946-8834-A8BC3529D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603670"/>
            <a:ext cx="4180332" cy="2788074"/>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64FF699-BFDC-EA48-9F8F-76A3EB1B8B20}"/>
              </a:ext>
            </a:extLst>
          </p:cNvPr>
          <p:cNvPicPr>
            <a:picLocks noChangeAspect="1"/>
          </p:cNvPicPr>
          <p:nvPr/>
        </p:nvPicPr>
        <p:blipFill>
          <a:blip r:embed="rId2"/>
          <a:stretch>
            <a:fillRect/>
          </a:stretch>
        </p:blipFill>
        <p:spPr>
          <a:xfrm>
            <a:off x="617327" y="1347207"/>
            <a:ext cx="6440315" cy="4184765"/>
          </a:xfrm>
          <a:prstGeom prst="rect">
            <a:avLst/>
          </a:prstGeom>
        </p:spPr>
      </p:pic>
      <p:pic>
        <p:nvPicPr>
          <p:cNvPr id="11" name="Picture 10">
            <a:extLst>
              <a:ext uri="{FF2B5EF4-FFF2-40B4-BE49-F238E27FC236}">
                <a16:creationId xmlns:a16="http://schemas.microsoft.com/office/drawing/2014/main" id="{C84C4D47-79D8-9747-A1A4-47D008B763E3}"/>
              </a:ext>
            </a:extLst>
          </p:cNvPr>
          <p:cNvPicPr>
            <a:picLocks noChangeAspect="1"/>
          </p:cNvPicPr>
          <p:nvPr/>
        </p:nvPicPr>
        <p:blipFill>
          <a:blip r:embed="rId3"/>
          <a:stretch>
            <a:fillRect/>
          </a:stretch>
        </p:blipFill>
        <p:spPr>
          <a:xfrm>
            <a:off x="7738736" y="587834"/>
            <a:ext cx="3668057" cy="2605663"/>
          </a:xfrm>
          <a:prstGeom prst="rect">
            <a:avLst/>
          </a:prstGeom>
        </p:spPr>
      </p:pic>
      <p:pic>
        <p:nvPicPr>
          <p:cNvPr id="12" name="Picture 11">
            <a:extLst>
              <a:ext uri="{FF2B5EF4-FFF2-40B4-BE49-F238E27FC236}">
                <a16:creationId xmlns:a16="http://schemas.microsoft.com/office/drawing/2014/main" id="{9CA34F95-8259-4040-97C9-FCE2D5243BEC}"/>
              </a:ext>
            </a:extLst>
          </p:cNvPr>
          <p:cNvPicPr>
            <a:picLocks noChangeAspect="1"/>
          </p:cNvPicPr>
          <p:nvPr/>
        </p:nvPicPr>
        <p:blipFill>
          <a:blip r:embed="rId4"/>
          <a:stretch>
            <a:fillRect/>
          </a:stretch>
        </p:blipFill>
        <p:spPr>
          <a:xfrm>
            <a:off x="7680332" y="3682834"/>
            <a:ext cx="3888978" cy="2629746"/>
          </a:xfrm>
          <a:prstGeom prst="rect">
            <a:avLst/>
          </a:prstGeom>
        </p:spPr>
      </p:pic>
      <p:sp>
        <p:nvSpPr>
          <p:cNvPr id="14" name="Rectangle 13">
            <a:extLst>
              <a:ext uri="{FF2B5EF4-FFF2-40B4-BE49-F238E27FC236}">
                <a16:creationId xmlns:a16="http://schemas.microsoft.com/office/drawing/2014/main" id="{C4748EEF-B2E0-E94D-AB44-95A285A07A6E}"/>
              </a:ext>
            </a:extLst>
          </p:cNvPr>
          <p:cNvSpPr/>
          <p:nvPr/>
        </p:nvSpPr>
        <p:spPr>
          <a:xfrm>
            <a:off x="9304140" y="5818582"/>
            <a:ext cx="824349" cy="2834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chemeClr val="bg1"/>
                </a:solidFill>
              </a:rPr>
              <a:t>SLDs - 54%</a:t>
            </a:r>
          </a:p>
        </p:txBody>
      </p:sp>
      <p:sp>
        <p:nvSpPr>
          <p:cNvPr id="20" name="Rectangle 19">
            <a:extLst>
              <a:ext uri="{FF2B5EF4-FFF2-40B4-BE49-F238E27FC236}">
                <a16:creationId xmlns:a16="http://schemas.microsoft.com/office/drawing/2014/main" id="{E463307C-63F2-764A-987C-899FD234FC12}"/>
              </a:ext>
            </a:extLst>
          </p:cNvPr>
          <p:cNvSpPr/>
          <p:nvPr/>
        </p:nvSpPr>
        <p:spPr>
          <a:xfrm rot="19108022">
            <a:off x="8889037" y="4648202"/>
            <a:ext cx="824349" cy="2834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chemeClr val="bg1"/>
                </a:solidFill>
              </a:rPr>
              <a:t>Both - 21%</a:t>
            </a:r>
          </a:p>
        </p:txBody>
      </p:sp>
      <p:sp>
        <p:nvSpPr>
          <p:cNvPr id="21" name="Rectangle 20">
            <a:extLst>
              <a:ext uri="{FF2B5EF4-FFF2-40B4-BE49-F238E27FC236}">
                <a16:creationId xmlns:a16="http://schemas.microsoft.com/office/drawing/2014/main" id="{B75C1D46-5ACF-3A4A-AFC2-18CC2D155C3B}"/>
              </a:ext>
            </a:extLst>
          </p:cNvPr>
          <p:cNvSpPr/>
          <p:nvPr/>
        </p:nvSpPr>
        <p:spPr>
          <a:xfrm rot="2955753">
            <a:off x="9716314" y="4699480"/>
            <a:ext cx="824349" cy="2834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dirty="0">
                <a:solidFill>
                  <a:schemeClr val="bg1"/>
                </a:solidFill>
              </a:rPr>
              <a:t>TLDs - 25%</a:t>
            </a:r>
          </a:p>
        </p:txBody>
      </p:sp>
      <p:sp>
        <p:nvSpPr>
          <p:cNvPr id="22" name="Rectangle 21">
            <a:extLst>
              <a:ext uri="{FF2B5EF4-FFF2-40B4-BE49-F238E27FC236}">
                <a16:creationId xmlns:a16="http://schemas.microsoft.com/office/drawing/2014/main" id="{D20526F0-3D22-F34D-A48C-09757D490089}"/>
              </a:ext>
            </a:extLst>
          </p:cNvPr>
          <p:cNvSpPr/>
          <p:nvPr/>
        </p:nvSpPr>
        <p:spPr>
          <a:xfrm>
            <a:off x="926721" y="3682834"/>
            <a:ext cx="4516136" cy="540150"/>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3963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9527FCEA-6143-4C5E-8C45-8AC9237AD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1A9F23AD-7A55-49F3-A3EC-743F47F36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7090"/>
            <a:ext cx="6741849" cy="5897880"/>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7D9F91F-72C9-4DB9-ABD0-A8180D8262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480060"/>
            <a:ext cx="4180332" cy="2788074"/>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E016956-CE9F-4946-8834-A8BC3529D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603670"/>
            <a:ext cx="4180332" cy="2788074"/>
          </a:xfrm>
          <a:prstGeom prst="rect">
            <a:avLst/>
          </a:prstGeom>
          <a:solidFill>
            <a:srgbClr val="FFFFFF"/>
          </a:solidFill>
          <a:ln w="19050">
            <a:solidFill>
              <a:schemeClr val="tx1">
                <a:lumMod val="50000"/>
                <a:lumOff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93F26FC-7962-C341-BF64-B2F7FBD8D38A}"/>
              </a:ext>
            </a:extLst>
          </p:cNvPr>
          <p:cNvPicPr>
            <a:picLocks noChangeAspect="1"/>
          </p:cNvPicPr>
          <p:nvPr/>
        </p:nvPicPr>
        <p:blipFill>
          <a:blip r:embed="rId2"/>
          <a:stretch>
            <a:fillRect/>
          </a:stretch>
        </p:blipFill>
        <p:spPr>
          <a:xfrm>
            <a:off x="548843" y="1010860"/>
            <a:ext cx="6598186" cy="4514548"/>
          </a:xfrm>
          <a:prstGeom prst="rect">
            <a:avLst/>
          </a:prstGeom>
        </p:spPr>
      </p:pic>
      <p:pic>
        <p:nvPicPr>
          <p:cNvPr id="7" name="Picture 6">
            <a:extLst>
              <a:ext uri="{FF2B5EF4-FFF2-40B4-BE49-F238E27FC236}">
                <a16:creationId xmlns:a16="http://schemas.microsoft.com/office/drawing/2014/main" id="{D375A8E9-EDB7-1347-86FF-566130F4B15E}"/>
              </a:ext>
            </a:extLst>
          </p:cNvPr>
          <p:cNvPicPr>
            <a:picLocks noChangeAspect="1"/>
          </p:cNvPicPr>
          <p:nvPr/>
        </p:nvPicPr>
        <p:blipFill>
          <a:blip r:embed="rId3"/>
          <a:stretch>
            <a:fillRect/>
          </a:stretch>
        </p:blipFill>
        <p:spPr>
          <a:xfrm>
            <a:off x="7667297" y="626625"/>
            <a:ext cx="3990927" cy="2453637"/>
          </a:xfrm>
          <a:prstGeom prst="rect">
            <a:avLst/>
          </a:prstGeom>
        </p:spPr>
      </p:pic>
      <p:pic>
        <p:nvPicPr>
          <p:cNvPr id="8" name="Picture 7">
            <a:extLst>
              <a:ext uri="{FF2B5EF4-FFF2-40B4-BE49-F238E27FC236}">
                <a16:creationId xmlns:a16="http://schemas.microsoft.com/office/drawing/2014/main" id="{35515ADD-F05E-2B40-81E0-FF308141E9BC}"/>
              </a:ext>
            </a:extLst>
          </p:cNvPr>
          <p:cNvPicPr>
            <a:picLocks noChangeAspect="1"/>
          </p:cNvPicPr>
          <p:nvPr/>
        </p:nvPicPr>
        <p:blipFill>
          <a:blip r:embed="rId4"/>
          <a:stretch>
            <a:fillRect/>
          </a:stretch>
        </p:blipFill>
        <p:spPr>
          <a:xfrm>
            <a:off x="7649515" y="3790251"/>
            <a:ext cx="3950611" cy="2441124"/>
          </a:xfrm>
          <a:prstGeom prst="rect">
            <a:avLst/>
          </a:prstGeom>
        </p:spPr>
      </p:pic>
      <p:sp>
        <p:nvSpPr>
          <p:cNvPr id="10" name="Rectangle 9">
            <a:extLst>
              <a:ext uri="{FF2B5EF4-FFF2-40B4-BE49-F238E27FC236}">
                <a16:creationId xmlns:a16="http://schemas.microsoft.com/office/drawing/2014/main" id="{31AF2CE2-4E87-C64B-997C-E5941FC7CFD4}"/>
              </a:ext>
            </a:extLst>
          </p:cNvPr>
          <p:cNvSpPr/>
          <p:nvPr/>
        </p:nvSpPr>
        <p:spPr>
          <a:xfrm>
            <a:off x="7839716" y="1745850"/>
            <a:ext cx="2781107" cy="256494"/>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D019F33-136E-1341-A593-A7FF90127875}"/>
              </a:ext>
            </a:extLst>
          </p:cNvPr>
          <p:cNvSpPr/>
          <p:nvPr/>
        </p:nvSpPr>
        <p:spPr>
          <a:xfrm>
            <a:off x="7839716" y="4880346"/>
            <a:ext cx="2781107" cy="256494"/>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BB638BA-E4C0-1A4F-80F4-1680340D385E}"/>
              </a:ext>
            </a:extLst>
          </p:cNvPr>
          <p:cNvGrpSpPr/>
          <p:nvPr/>
        </p:nvGrpSpPr>
        <p:grpSpPr>
          <a:xfrm>
            <a:off x="2441611" y="1026990"/>
            <a:ext cx="7056174" cy="4841231"/>
            <a:chOff x="-312474" y="1390144"/>
            <a:chExt cx="7056174" cy="4841231"/>
          </a:xfrm>
        </p:grpSpPr>
        <p:pic>
          <p:nvPicPr>
            <p:cNvPr id="9" name="Picture 8">
              <a:extLst>
                <a:ext uri="{FF2B5EF4-FFF2-40B4-BE49-F238E27FC236}">
                  <a16:creationId xmlns:a16="http://schemas.microsoft.com/office/drawing/2014/main" id="{303F56EE-B131-A84A-8C52-77A01CD6C0A4}"/>
                </a:ext>
              </a:extLst>
            </p:cNvPr>
            <p:cNvPicPr>
              <a:picLocks noChangeAspect="1"/>
            </p:cNvPicPr>
            <p:nvPr/>
          </p:nvPicPr>
          <p:blipFill>
            <a:blip r:embed="rId5"/>
            <a:stretch>
              <a:fillRect/>
            </a:stretch>
          </p:blipFill>
          <p:spPr>
            <a:xfrm>
              <a:off x="-312474" y="1390144"/>
              <a:ext cx="7056174" cy="4841231"/>
            </a:xfrm>
            <a:prstGeom prst="rect">
              <a:avLst/>
            </a:prstGeom>
            <a:ln>
              <a:solidFill>
                <a:schemeClr val="accent6"/>
              </a:solidFill>
            </a:ln>
            <a:effectLst>
              <a:outerShdw blurRad="50800" dist="38100" dir="2700000" algn="tl" rotWithShape="0">
                <a:prstClr val="black">
                  <a:alpha val="40000"/>
                </a:prstClr>
              </a:outerShdw>
            </a:effectLst>
          </p:spPr>
        </p:pic>
        <p:sp>
          <p:nvSpPr>
            <p:cNvPr id="23" name="Rectangle 22">
              <a:extLst>
                <a:ext uri="{FF2B5EF4-FFF2-40B4-BE49-F238E27FC236}">
                  <a16:creationId xmlns:a16="http://schemas.microsoft.com/office/drawing/2014/main" id="{A5575E43-E628-2F4B-B53B-F7E5546B2445}"/>
                </a:ext>
              </a:extLst>
            </p:cNvPr>
            <p:cNvSpPr/>
            <p:nvPr/>
          </p:nvSpPr>
          <p:spPr>
            <a:xfrm>
              <a:off x="71829" y="2952014"/>
              <a:ext cx="6143913" cy="400785"/>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536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D6E9-B131-7F45-83EF-AC38020D53C7}"/>
              </a:ext>
            </a:extLst>
          </p:cNvPr>
          <p:cNvSpPr>
            <a:spLocks noGrp="1"/>
          </p:cNvSpPr>
          <p:nvPr>
            <p:ph type="title"/>
          </p:nvPr>
        </p:nvSpPr>
        <p:spPr>
          <a:xfrm>
            <a:off x="1966890" y="261389"/>
            <a:ext cx="8012951" cy="450663"/>
          </a:xfrm>
        </p:spPr>
        <p:txBody>
          <a:bodyPr>
            <a:normAutofit fontScale="90000"/>
          </a:bodyPr>
          <a:lstStyle/>
          <a:p>
            <a:r>
              <a:rPr lang="en-US" dirty="0">
                <a:solidFill>
                  <a:srgbClr val="4363AC"/>
                </a:solidFill>
                <a:latin typeface="Aharoni" panose="02010803020104030203" pitchFamily="2" charset="-79"/>
                <a:cs typeface="Aharoni" panose="02010803020104030203" pitchFamily="2" charset="-79"/>
              </a:rPr>
              <a:t>Current Focus: Phase 2</a:t>
            </a:r>
          </a:p>
        </p:txBody>
      </p:sp>
      <p:sp>
        <p:nvSpPr>
          <p:cNvPr id="20" name="Content Placeholder 2">
            <a:extLst>
              <a:ext uri="{FF2B5EF4-FFF2-40B4-BE49-F238E27FC236}">
                <a16:creationId xmlns:a16="http://schemas.microsoft.com/office/drawing/2014/main" id="{B733EFCD-AC87-5642-BBDA-F5D02A48E943}"/>
              </a:ext>
            </a:extLst>
          </p:cNvPr>
          <p:cNvSpPr>
            <a:spLocks noGrp="1"/>
          </p:cNvSpPr>
          <p:nvPr>
            <p:ph sz="quarter" idx="10"/>
          </p:nvPr>
        </p:nvSpPr>
        <p:spPr>
          <a:xfrm>
            <a:off x="1966889" y="1099589"/>
            <a:ext cx="9571968" cy="5475385"/>
          </a:xfrm>
        </p:spPr>
        <p:txBody>
          <a:bodyPr>
            <a:normAutofit/>
          </a:bodyPr>
          <a:lstStyle/>
          <a:p>
            <a:pPr>
              <a:buClr>
                <a:srgbClr val="4363AC"/>
              </a:buClr>
              <a:buSzPct val="78000"/>
            </a:pPr>
            <a:r>
              <a:rPr lang="en-US" sz="2400" b="1" i="0" u="none" strike="noStrike" dirty="0">
                <a:solidFill>
                  <a:schemeClr val="accent1"/>
                </a:solidFill>
                <a:effectLst/>
                <a:latin typeface="Century Gothic" panose="020B0502020202020204" pitchFamily="34" charset="0"/>
              </a:rPr>
              <a:t>Front-end </a:t>
            </a:r>
          </a:p>
          <a:p>
            <a:pPr lvl="1">
              <a:buClr>
                <a:srgbClr val="4363AC"/>
              </a:buClr>
              <a:buSzPct val="78000"/>
            </a:pPr>
            <a:r>
              <a:rPr lang="en-US" b="0" i="0" u="none" strike="noStrike" dirty="0">
                <a:solidFill>
                  <a:srgbClr val="000000"/>
                </a:solidFill>
                <a:effectLst/>
                <a:latin typeface="Century Gothic" panose="020B0502020202020204" pitchFamily="34" charset="0"/>
              </a:rPr>
              <a:t>Re-Activate the full </a:t>
            </a:r>
            <a:r>
              <a:rPr lang="en-US" b="1" i="0" u="none" strike="noStrike" dirty="0">
                <a:solidFill>
                  <a:srgbClr val="000000"/>
                </a:solidFill>
                <a:effectLst/>
                <a:latin typeface="Century Gothic" panose="020B0502020202020204" pitchFamily="34" charset="0"/>
              </a:rPr>
              <a:t>enrollment form</a:t>
            </a:r>
          </a:p>
          <a:p>
            <a:pPr lvl="1">
              <a:buClr>
                <a:srgbClr val="4363AC"/>
              </a:buClr>
              <a:buSzPct val="78000"/>
            </a:pPr>
            <a:r>
              <a:rPr lang="en-US" b="1" i="0" u="none" strike="noStrike" dirty="0">
                <a:solidFill>
                  <a:srgbClr val="000000"/>
                </a:solidFill>
                <a:effectLst/>
                <a:latin typeface="Century Gothic" panose="020B0502020202020204" pitchFamily="34" charset="0"/>
              </a:rPr>
              <a:t>Translate</a:t>
            </a:r>
            <a:r>
              <a:rPr lang="en-US" b="0" i="0" u="none" strike="noStrike" dirty="0">
                <a:solidFill>
                  <a:srgbClr val="000000"/>
                </a:solidFill>
                <a:effectLst/>
                <a:latin typeface="Century Gothic" panose="020B0502020202020204" pitchFamily="34" charset="0"/>
              </a:rPr>
              <a:t> the website </a:t>
            </a:r>
            <a:r>
              <a:rPr lang="en-US" dirty="0">
                <a:latin typeface="Century Gothic" panose="020B0502020202020204" pitchFamily="34" charset="0"/>
              </a:rPr>
              <a:t>and the tools </a:t>
            </a:r>
            <a:r>
              <a:rPr lang="en-US" b="0" i="0" u="none" strike="noStrike" dirty="0">
                <a:solidFill>
                  <a:srgbClr val="000000"/>
                </a:solidFill>
                <a:effectLst/>
                <a:latin typeface="Century Gothic" panose="020B0502020202020204" pitchFamily="34" charset="0"/>
              </a:rPr>
              <a:t>into other languages</a:t>
            </a:r>
          </a:p>
          <a:p>
            <a:pPr lvl="1">
              <a:buClr>
                <a:srgbClr val="4363AC"/>
              </a:buClr>
              <a:buSzPct val="78000"/>
            </a:pPr>
            <a:r>
              <a:rPr lang="en-US" b="1" i="0" u="none" strike="noStrike" dirty="0">
                <a:solidFill>
                  <a:srgbClr val="000000"/>
                </a:solidFill>
                <a:effectLst/>
                <a:latin typeface="Century Gothic" panose="020B0502020202020204" pitchFamily="34" charset="0"/>
              </a:rPr>
              <a:t>Evolve the Self-assessment </a:t>
            </a:r>
            <a:r>
              <a:rPr lang="en-US" b="0" i="0" u="none" strike="noStrike" dirty="0">
                <a:solidFill>
                  <a:srgbClr val="000000"/>
                </a:solidFill>
                <a:effectLst/>
                <a:latin typeface="Century Gothic" panose="020B0502020202020204" pitchFamily="34" charset="0"/>
              </a:rPr>
              <a:t>tool to technically measure/assess how operators implement the practices.</a:t>
            </a:r>
          </a:p>
          <a:p>
            <a:pPr lvl="2">
              <a:buClr>
                <a:srgbClr val="4363AC"/>
              </a:buClr>
              <a:buSzPct val="78000"/>
            </a:pPr>
            <a:r>
              <a:rPr lang="en-US" dirty="0">
                <a:latin typeface="Century Gothic" panose="020B0502020202020204" pitchFamily="34" charset="0"/>
              </a:rPr>
              <a:t>Two views: Internal &amp; External</a:t>
            </a:r>
          </a:p>
          <a:p>
            <a:pPr lvl="2">
              <a:buClr>
                <a:srgbClr val="4363AC"/>
              </a:buClr>
              <a:buSzPct val="78000"/>
            </a:pPr>
            <a:r>
              <a:rPr lang="en-US" dirty="0">
                <a:latin typeface="Century Gothic" panose="020B0502020202020204" pitchFamily="34" charset="0"/>
              </a:rPr>
              <a:t>Ability to measure implementation by collecting anonymized data from the self-assessment tool. </a:t>
            </a:r>
          </a:p>
          <a:p>
            <a:pPr lvl="2">
              <a:buClr>
                <a:srgbClr val="4363AC"/>
              </a:buClr>
              <a:buSzPct val="78000"/>
            </a:pPr>
            <a:r>
              <a:rPr lang="en-US" b="0" i="0" u="none" strike="noStrike" dirty="0">
                <a:solidFill>
                  <a:srgbClr val="000000"/>
                </a:solidFill>
                <a:effectLst/>
                <a:latin typeface="Century Gothic" panose="020B0502020202020204" pitchFamily="34" charset="0"/>
              </a:rPr>
              <a:t>Integrate a </a:t>
            </a:r>
            <a:r>
              <a:rPr lang="en-US" dirty="0" err="1">
                <a:latin typeface="Century Gothic" panose="020B0502020202020204" pitchFamily="34" charset="0"/>
              </a:rPr>
              <a:t>Z</a:t>
            </a:r>
            <a:r>
              <a:rPr lang="en-US" b="0" i="0" u="none" strike="noStrike" dirty="0" err="1">
                <a:solidFill>
                  <a:srgbClr val="000000"/>
                </a:solidFill>
                <a:effectLst/>
                <a:latin typeface="Century Gothic" panose="020B0502020202020204" pitchFamily="34" charset="0"/>
              </a:rPr>
              <a:t>onemaster</a:t>
            </a:r>
            <a:r>
              <a:rPr lang="en-US" b="0" i="0" u="none" strike="noStrike" dirty="0">
                <a:solidFill>
                  <a:srgbClr val="000000"/>
                </a:solidFill>
                <a:effectLst/>
                <a:latin typeface="Century Gothic" panose="020B0502020202020204" pitchFamily="34" charset="0"/>
              </a:rPr>
              <a:t> version for Authoritative servers</a:t>
            </a:r>
            <a:endParaRPr lang="en-US" dirty="0">
              <a:latin typeface="Century Gothic" panose="020B0502020202020204" pitchFamily="34" charset="0"/>
            </a:endParaRPr>
          </a:p>
          <a:p>
            <a:pPr>
              <a:buClr>
                <a:srgbClr val="4363AC"/>
              </a:buClr>
              <a:buSzPct val="78000"/>
            </a:pPr>
            <a:r>
              <a:rPr lang="en-US" sz="1800" b="1" i="1" u="none" strike="noStrike" dirty="0">
                <a:solidFill>
                  <a:schemeClr val="bg2">
                    <a:lumMod val="75000"/>
                  </a:schemeClr>
                </a:solidFill>
                <a:effectLst/>
                <a:latin typeface="Century Gothic" panose="020B0502020202020204" pitchFamily="34" charset="0"/>
              </a:rPr>
              <a:t>Back-end</a:t>
            </a:r>
          </a:p>
          <a:p>
            <a:pPr lvl="1">
              <a:buClr>
                <a:srgbClr val="4363AC"/>
              </a:buClr>
              <a:buSzPct val="78000"/>
            </a:pPr>
            <a:r>
              <a:rPr lang="en-US" sz="1600" i="1" u="none" strike="noStrike" dirty="0">
                <a:solidFill>
                  <a:schemeClr val="bg2">
                    <a:lumMod val="75000"/>
                  </a:schemeClr>
                </a:solidFill>
                <a:effectLst/>
                <a:latin typeface="Century Gothic" panose="020B0502020202020204" pitchFamily="34" charset="0"/>
              </a:rPr>
              <a:t>Integrate the KINDNS server to ICANN E&amp;I monitoring service</a:t>
            </a:r>
          </a:p>
          <a:p>
            <a:pPr lvl="1">
              <a:buClr>
                <a:srgbClr val="4363AC"/>
              </a:buClr>
              <a:buSzPct val="78000"/>
            </a:pPr>
            <a:r>
              <a:rPr lang="en-US" sz="1600" i="1" dirty="0">
                <a:solidFill>
                  <a:schemeClr val="bg2">
                    <a:lumMod val="75000"/>
                  </a:schemeClr>
                </a:solidFill>
                <a:latin typeface="Century Gothic" panose="020B0502020202020204" pitchFamily="34" charset="0"/>
              </a:rPr>
              <a:t>Implement a ticketing system to better track interactions with the public. </a:t>
            </a:r>
          </a:p>
          <a:p>
            <a:pPr lvl="1">
              <a:buClr>
                <a:srgbClr val="4363AC"/>
              </a:buClr>
              <a:buSzPct val="78000"/>
            </a:pPr>
            <a:r>
              <a:rPr lang="en-US" sz="1600" i="1" u="none" strike="noStrike" dirty="0">
                <a:solidFill>
                  <a:schemeClr val="bg2">
                    <a:lumMod val="75000"/>
                  </a:schemeClr>
                </a:solidFill>
                <a:effectLst/>
                <a:latin typeface="Century Gothic" panose="020B0502020202020204" pitchFamily="34" charset="0"/>
              </a:rPr>
              <a:t>Improve the security fence around WordPress</a:t>
            </a:r>
          </a:p>
          <a:p>
            <a:pPr lvl="1">
              <a:buClr>
                <a:srgbClr val="4363AC"/>
              </a:buClr>
              <a:buSzPct val="78000"/>
            </a:pPr>
            <a:r>
              <a:rPr lang="en-US" sz="1600" i="1" dirty="0">
                <a:solidFill>
                  <a:schemeClr val="bg2">
                    <a:lumMod val="75000"/>
                  </a:schemeClr>
                </a:solidFill>
                <a:latin typeface="Century Gothic" panose="020B0502020202020204" pitchFamily="34" charset="0"/>
              </a:rPr>
              <a:t>Deploy an integrated enrollment management tool (a WP plugin)</a:t>
            </a:r>
            <a:endParaRPr lang="en-US" sz="1600" i="1" u="none" strike="noStrike" dirty="0">
              <a:solidFill>
                <a:schemeClr val="bg2">
                  <a:lumMod val="75000"/>
                </a:schemeClr>
              </a:solidFill>
              <a:effectLst/>
              <a:latin typeface="Century Gothic" panose="020B0502020202020204" pitchFamily="34" charset="0"/>
            </a:endParaRPr>
          </a:p>
          <a:p>
            <a:pPr lvl="1">
              <a:buClr>
                <a:srgbClr val="4363AC"/>
              </a:buClr>
              <a:buSzPct val="78000"/>
            </a:pPr>
            <a:r>
              <a:rPr lang="en-US" sz="1600" i="1" dirty="0">
                <a:solidFill>
                  <a:schemeClr val="bg2">
                    <a:lumMod val="75000"/>
                  </a:schemeClr>
                </a:solidFill>
                <a:latin typeface="Century Gothic" panose="020B0502020202020204" pitchFamily="34" charset="0"/>
              </a:rPr>
              <a:t>Renew ICANN infosec assessment.</a:t>
            </a:r>
          </a:p>
          <a:p>
            <a:pPr lvl="1">
              <a:buClr>
                <a:srgbClr val="4363AC"/>
              </a:buClr>
              <a:buSzPct val="78000"/>
            </a:pPr>
            <a:r>
              <a:rPr lang="en-US" sz="1600" i="1" u="none" strike="noStrike" dirty="0">
                <a:solidFill>
                  <a:schemeClr val="bg2">
                    <a:lumMod val="75000"/>
                  </a:schemeClr>
                </a:solidFill>
                <a:effectLst/>
                <a:latin typeface="Century Gothic" panose="020B0502020202020204" pitchFamily="34" charset="0"/>
              </a:rPr>
              <a:t>Directly link self-assessment to enrollment</a:t>
            </a:r>
          </a:p>
          <a:p>
            <a:pPr lvl="1">
              <a:buClr>
                <a:srgbClr val="4363AC"/>
              </a:buClr>
              <a:buSzPct val="78000"/>
            </a:pPr>
            <a:r>
              <a:rPr lang="en-US" sz="1600" i="1" dirty="0">
                <a:solidFill>
                  <a:schemeClr val="bg2">
                    <a:lumMod val="75000"/>
                  </a:schemeClr>
                </a:solidFill>
                <a:latin typeface="Century Gothic" panose="020B0502020202020204" pitchFamily="34" charset="0"/>
              </a:rPr>
              <a:t>Develop an integrated tool to simplify/automate Operator compliance assessment</a:t>
            </a:r>
            <a:endParaRPr lang="en-US" sz="1600" i="1" u="none" strike="noStrike" dirty="0">
              <a:solidFill>
                <a:schemeClr val="bg2">
                  <a:lumMod val="75000"/>
                </a:schemeClr>
              </a:solidFill>
              <a:effectLst/>
              <a:latin typeface="Century Gothic" panose="020B0502020202020204" pitchFamily="34" charset="0"/>
            </a:endParaRPr>
          </a:p>
        </p:txBody>
      </p:sp>
      <p:pic>
        <p:nvPicPr>
          <p:cNvPr id="13" name="Picture 12" descr="A picture containing text, sign&#10;&#10;Description automatically generated">
            <a:extLst>
              <a:ext uri="{FF2B5EF4-FFF2-40B4-BE49-F238E27FC236}">
                <a16:creationId xmlns:a16="http://schemas.microsoft.com/office/drawing/2014/main" id="{AC8C9D2A-4A4E-C247-BE63-ADD08E34A40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41730" y="6281056"/>
            <a:ext cx="2123886" cy="511874"/>
          </a:xfrm>
          <a:prstGeom prst="rect">
            <a:avLst/>
          </a:prstGeom>
          <a:solidFill>
            <a:schemeClr val="bg1"/>
          </a:solidFill>
        </p:spPr>
      </p:pic>
      <p:sp>
        <p:nvSpPr>
          <p:cNvPr id="6" name="Rounded Rectangle 5">
            <a:extLst>
              <a:ext uri="{FF2B5EF4-FFF2-40B4-BE49-F238E27FC236}">
                <a16:creationId xmlns:a16="http://schemas.microsoft.com/office/drawing/2014/main" id="{B7AA14C7-FEAA-8C44-9F36-381B96A62A83}"/>
              </a:ext>
            </a:extLst>
          </p:cNvPr>
          <p:cNvSpPr/>
          <p:nvPr/>
        </p:nvSpPr>
        <p:spPr>
          <a:xfrm rot="16200000">
            <a:off x="-1227778" y="3561935"/>
            <a:ext cx="5475384" cy="4636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Service Platform Hardening</a:t>
            </a:r>
          </a:p>
        </p:txBody>
      </p:sp>
    </p:spTree>
    <p:extLst>
      <p:ext uri="{BB962C8B-B14F-4D97-AF65-F5344CB8AC3E}">
        <p14:creationId xmlns:p14="http://schemas.microsoft.com/office/powerpoint/2010/main" val="150705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9D9DD2-14F6-0A4F-A253-1C68BF1D94CF}"/>
              </a:ext>
            </a:extLst>
          </p:cNvPr>
          <p:cNvSpPr>
            <a:spLocks noGrp="1"/>
          </p:cNvSpPr>
          <p:nvPr>
            <p:ph sz="quarter" idx="10"/>
          </p:nvPr>
        </p:nvSpPr>
        <p:spPr>
          <a:xfrm>
            <a:off x="1966890" y="1295586"/>
            <a:ext cx="9516231" cy="4571813"/>
          </a:xfrm>
        </p:spPr>
        <p:txBody>
          <a:bodyPr>
            <a:normAutofit lnSpcReduction="10000"/>
          </a:bodyPr>
          <a:lstStyle/>
          <a:p>
            <a:pPr>
              <a:buClr>
                <a:srgbClr val="4363AC"/>
              </a:buClr>
              <a:buSzPct val="78000"/>
            </a:pPr>
            <a:r>
              <a:rPr lang="en-US" sz="2000" b="1" i="0" u="none" strike="noStrike" dirty="0">
                <a:solidFill>
                  <a:schemeClr val="accent1"/>
                </a:solidFill>
                <a:effectLst/>
                <a:latin typeface="Century Gothic" panose="020B0502020202020204" pitchFamily="34" charset="0"/>
              </a:rPr>
              <a:t>Community engagement</a:t>
            </a:r>
            <a:endParaRPr lang="en-US" b="0" i="0" u="none" strike="noStrike" dirty="0">
              <a:solidFill>
                <a:schemeClr val="accent1"/>
              </a:solidFill>
              <a:effectLst/>
              <a:latin typeface="Century Gothic" panose="020B0502020202020204" pitchFamily="34" charset="0"/>
            </a:endParaRPr>
          </a:p>
          <a:p>
            <a:pPr lvl="1">
              <a:buClr>
                <a:srgbClr val="4363AC"/>
              </a:buClr>
              <a:buSzPct val="78000"/>
            </a:pPr>
            <a:r>
              <a:rPr lang="en-US" b="0" i="0" u="none" strike="noStrike" dirty="0">
                <a:solidFill>
                  <a:srgbClr val="000000"/>
                </a:solidFill>
                <a:effectLst/>
                <a:latin typeface="Century Gothic" panose="020B0502020202020204" pitchFamily="34" charset="0"/>
              </a:rPr>
              <a:t>Continue to encourage operators to get onboard to </a:t>
            </a:r>
            <a:r>
              <a:rPr lang="en-US" b="1" i="0" u="none" strike="noStrike" dirty="0">
                <a:solidFill>
                  <a:srgbClr val="000000"/>
                </a:solidFill>
                <a:effectLst/>
                <a:latin typeface="Century Gothic" panose="020B0502020202020204" pitchFamily="34" charset="0"/>
              </a:rPr>
              <a:t>contribute and support</a:t>
            </a:r>
            <a:r>
              <a:rPr lang="en-US" b="0" i="0" u="none" strike="noStrike" dirty="0">
                <a:solidFill>
                  <a:srgbClr val="000000"/>
                </a:solidFill>
                <a:effectLst/>
                <a:latin typeface="Century Gothic" panose="020B0502020202020204" pitchFamily="34" charset="0"/>
              </a:rPr>
              <a:t> </a:t>
            </a:r>
            <a:r>
              <a:rPr lang="en-US" dirty="0">
                <a:latin typeface="Century Gothic" panose="020B0502020202020204" pitchFamily="34" charset="0"/>
              </a:rPr>
              <a:t>the </a:t>
            </a:r>
            <a:r>
              <a:rPr lang="en-US" b="0" i="0" u="none" strike="noStrike" dirty="0">
                <a:solidFill>
                  <a:srgbClr val="000000"/>
                </a:solidFill>
                <a:effectLst/>
                <a:latin typeface="Century Gothic" panose="020B0502020202020204" pitchFamily="34" charset="0"/>
              </a:rPr>
              <a:t>framework:</a:t>
            </a:r>
            <a:endParaRPr lang="en-US" dirty="0">
              <a:latin typeface="Century Gothic" panose="020B0502020202020204" pitchFamily="34" charset="0"/>
            </a:endParaRPr>
          </a:p>
          <a:p>
            <a:pPr lvl="2">
              <a:buClr>
                <a:srgbClr val="4363AC"/>
              </a:buClr>
              <a:buSzPct val="78000"/>
            </a:pPr>
            <a:r>
              <a:rPr lang="en-US" i="1" dirty="0">
                <a:latin typeface="Century Gothic" panose="020B0502020202020204" pitchFamily="34" charset="0"/>
              </a:rPr>
              <a:t>Direct 1:1 Engagements </a:t>
            </a:r>
          </a:p>
          <a:p>
            <a:pPr lvl="2">
              <a:buClr>
                <a:srgbClr val="4363AC"/>
              </a:buClr>
              <a:buSzPct val="78000"/>
            </a:pPr>
            <a:r>
              <a:rPr lang="en-US" i="1" dirty="0">
                <a:latin typeface="Century Gothic" panose="020B0502020202020204" pitchFamily="34" charset="0"/>
              </a:rPr>
              <a:t>Convince/Encourage more open resolver operators to join</a:t>
            </a:r>
          </a:p>
          <a:p>
            <a:pPr lvl="2">
              <a:buClr>
                <a:srgbClr val="4363AC"/>
              </a:buClr>
              <a:buSzPct val="78000"/>
            </a:pPr>
            <a:r>
              <a:rPr lang="en-US" b="0" i="1" u="none" strike="noStrike" dirty="0">
                <a:solidFill>
                  <a:srgbClr val="000000"/>
                </a:solidFill>
                <a:effectLst/>
                <a:latin typeface="Century Gothic" panose="020B0502020202020204" pitchFamily="34" charset="0"/>
              </a:rPr>
              <a:t>Workshops</a:t>
            </a:r>
            <a:r>
              <a:rPr lang="en-US" i="1" dirty="0">
                <a:latin typeface="Century Gothic" panose="020B0502020202020204" pitchFamily="34" charset="0"/>
              </a:rPr>
              <a:t> &amp; </a:t>
            </a:r>
            <a:r>
              <a:rPr lang="en-US" b="0" i="1" u="none" strike="noStrike" dirty="0">
                <a:solidFill>
                  <a:srgbClr val="000000"/>
                </a:solidFill>
                <a:effectLst/>
                <a:latin typeface="Century Gothic" panose="020B0502020202020204" pitchFamily="34" charset="0"/>
              </a:rPr>
              <a:t>webinars to raise awareness on KINDNS practices as part of our overall DNS </a:t>
            </a:r>
            <a:r>
              <a:rPr lang="en-US" i="1" dirty="0">
                <a:latin typeface="Century Gothic" panose="020B0502020202020204" pitchFamily="34" charset="0"/>
              </a:rPr>
              <a:t>e</a:t>
            </a:r>
            <a:r>
              <a:rPr lang="en-US" b="0" i="1" u="none" strike="noStrike" dirty="0">
                <a:solidFill>
                  <a:srgbClr val="000000"/>
                </a:solidFill>
                <a:effectLst/>
                <a:latin typeface="Century Gothic" panose="020B0502020202020204" pitchFamily="34" charset="0"/>
              </a:rPr>
              <a:t>cosystem security awareness program</a:t>
            </a:r>
            <a:r>
              <a:rPr lang="en-US" b="0" i="0" u="none" strike="noStrike" dirty="0">
                <a:solidFill>
                  <a:srgbClr val="000000"/>
                </a:solidFill>
                <a:effectLst/>
                <a:latin typeface="Century Gothic" panose="020B0502020202020204" pitchFamily="34" charset="0"/>
              </a:rPr>
              <a:t>.</a:t>
            </a:r>
          </a:p>
          <a:p>
            <a:pPr lvl="2">
              <a:buClr>
                <a:srgbClr val="4363AC"/>
              </a:buClr>
              <a:buSzPct val="78000"/>
            </a:pPr>
            <a:r>
              <a:rPr lang="en-US" dirty="0" err="1">
                <a:latin typeface="Century Gothic" panose="020B0502020202020204" pitchFamily="34" charset="0"/>
              </a:rPr>
              <a:t>DNSAthon</a:t>
            </a:r>
            <a:r>
              <a:rPr lang="en-US" dirty="0">
                <a:latin typeface="Century Gothic" panose="020B0502020202020204" pitchFamily="34" charset="0"/>
              </a:rPr>
              <a:t> around secure DNS operations</a:t>
            </a:r>
            <a:endParaRPr lang="en-US" b="0" i="0" u="none" strike="noStrike" dirty="0">
              <a:solidFill>
                <a:srgbClr val="000000"/>
              </a:solidFill>
              <a:effectLst/>
              <a:latin typeface="Century Gothic" panose="020B0502020202020204" pitchFamily="34" charset="0"/>
            </a:endParaRPr>
          </a:p>
          <a:p>
            <a:pPr lvl="2">
              <a:buClr>
                <a:srgbClr val="4363AC"/>
              </a:buClr>
              <a:buSzPct val="78000"/>
            </a:pPr>
            <a:r>
              <a:rPr lang="en-US" b="0" i="0" u="none" strike="noStrike" dirty="0">
                <a:solidFill>
                  <a:srgbClr val="000000"/>
                </a:solidFill>
                <a:effectLst/>
                <a:latin typeface="Century Gothic" panose="020B0502020202020204" pitchFamily="34" charset="0"/>
              </a:rPr>
              <a:t>Develop partnerships with programs such as MANRS and Pulse, </a:t>
            </a:r>
            <a:r>
              <a:rPr lang="en-US" b="0" i="0" u="none" strike="noStrike" dirty="0" err="1">
                <a:solidFill>
                  <a:srgbClr val="000000"/>
                </a:solidFill>
                <a:effectLst/>
                <a:latin typeface="Century Gothic" panose="020B0502020202020204" pitchFamily="34" charset="0"/>
              </a:rPr>
              <a:t>internet.nl</a:t>
            </a:r>
            <a:r>
              <a:rPr lang="en-US" b="0" i="0" u="none" strike="noStrike" dirty="0">
                <a:solidFill>
                  <a:srgbClr val="000000"/>
                </a:solidFill>
                <a:effectLst/>
                <a:latin typeface="Century Gothic" panose="020B0502020202020204" pitchFamily="34" charset="0"/>
              </a:rPr>
              <a:t>, </a:t>
            </a:r>
            <a:r>
              <a:rPr lang="en-US" b="0" i="0" u="none" strike="noStrike" dirty="0" err="1">
                <a:solidFill>
                  <a:srgbClr val="000000"/>
                </a:solidFill>
                <a:effectLst/>
                <a:latin typeface="Century Gothic" panose="020B0502020202020204" pitchFamily="34" charset="0"/>
              </a:rPr>
              <a:t>etc</a:t>
            </a:r>
            <a:r>
              <a:rPr lang="en-US" b="0" i="0" u="none" strike="noStrike" dirty="0">
                <a:solidFill>
                  <a:srgbClr val="000000"/>
                </a:solidFill>
                <a:effectLst/>
                <a:latin typeface="Century Gothic" panose="020B0502020202020204" pitchFamily="34" charset="0"/>
              </a:rPr>
              <a:t> …</a:t>
            </a:r>
            <a:endParaRPr lang="en-US" dirty="0">
              <a:latin typeface="Century Gothic" panose="020B0502020202020204" pitchFamily="34" charset="0"/>
            </a:endParaRPr>
          </a:p>
          <a:p>
            <a:pPr>
              <a:buClr>
                <a:srgbClr val="4363AC"/>
              </a:buClr>
              <a:buSzPct val="78000"/>
            </a:pPr>
            <a:r>
              <a:rPr lang="en-US" b="1" dirty="0">
                <a:solidFill>
                  <a:schemeClr val="accent1"/>
                </a:solidFill>
                <a:latin typeface="Century Gothic" panose="020B0502020202020204" pitchFamily="34" charset="0"/>
              </a:rPr>
              <a:t>Communication</a:t>
            </a:r>
          </a:p>
          <a:p>
            <a:pPr lvl="1">
              <a:buClr>
                <a:srgbClr val="4363AC"/>
              </a:buClr>
              <a:buSzPct val="78000"/>
            </a:pPr>
            <a:r>
              <a:rPr lang="en-US" dirty="0">
                <a:latin typeface="Century Gothic" panose="020B0502020202020204" pitchFamily="34" charset="0"/>
              </a:rPr>
              <a:t>A more active communication plan to further promote KINDNS</a:t>
            </a:r>
          </a:p>
          <a:p>
            <a:pPr lvl="2">
              <a:buClr>
                <a:srgbClr val="4363AC"/>
              </a:buClr>
              <a:buSzPct val="78000"/>
            </a:pPr>
            <a:r>
              <a:rPr lang="en-US" b="0" i="0" u="none" strike="noStrike" dirty="0">
                <a:solidFill>
                  <a:srgbClr val="000000"/>
                </a:solidFill>
                <a:effectLst/>
                <a:latin typeface="Century Gothic" panose="020B0502020202020204" pitchFamily="34" charset="0"/>
              </a:rPr>
              <a:t>Publish a series of DNS best practices dedicated blogs</a:t>
            </a:r>
          </a:p>
          <a:p>
            <a:pPr lvl="2">
              <a:buClr>
                <a:srgbClr val="4363AC"/>
              </a:buClr>
              <a:buSzPct val="78000"/>
            </a:pPr>
            <a:r>
              <a:rPr lang="en-US" dirty="0">
                <a:latin typeface="Century Gothic" panose="020B0502020202020204" pitchFamily="34" charset="0"/>
              </a:rPr>
              <a:t>Develop toolkits to help operators engage with internal decision-makers</a:t>
            </a:r>
          </a:p>
          <a:p>
            <a:pPr lvl="1">
              <a:buClr>
                <a:srgbClr val="4363AC"/>
              </a:buClr>
              <a:buSzPct val="78000"/>
            </a:pPr>
            <a:endParaRPr lang="en-US" b="0" i="0" u="none" strike="noStrike" dirty="0">
              <a:solidFill>
                <a:srgbClr val="000000"/>
              </a:solidFill>
              <a:effectLst/>
              <a:latin typeface="Century Gothic" panose="020B0502020202020204" pitchFamily="34" charset="0"/>
            </a:endParaRPr>
          </a:p>
          <a:p>
            <a:pPr lvl="1">
              <a:buClr>
                <a:srgbClr val="4363AC"/>
              </a:buClr>
              <a:buSzPct val="78000"/>
            </a:pPr>
            <a:endParaRPr lang="en-US" b="0" i="0" u="none" strike="noStrike" dirty="0">
              <a:solidFill>
                <a:srgbClr val="000000"/>
              </a:solidFill>
              <a:effectLst/>
              <a:latin typeface="Century Gothic" panose="020B0502020202020204" pitchFamily="34" charset="0"/>
            </a:endParaRPr>
          </a:p>
        </p:txBody>
      </p:sp>
      <p:sp>
        <p:nvSpPr>
          <p:cNvPr id="4" name="Title 1">
            <a:extLst>
              <a:ext uri="{FF2B5EF4-FFF2-40B4-BE49-F238E27FC236}">
                <a16:creationId xmlns:a16="http://schemas.microsoft.com/office/drawing/2014/main" id="{3FA8CAF9-75C9-304B-AEAB-914625A2A9F0}"/>
              </a:ext>
            </a:extLst>
          </p:cNvPr>
          <p:cNvSpPr>
            <a:spLocks noGrp="1"/>
          </p:cNvSpPr>
          <p:nvPr>
            <p:ph type="title"/>
          </p:nvPr>
        </p:nvSpPr>
        <p:spPr>
          <a:xfrm>
            <a:off x="1966890" y="283160"/>
            <a:ext cx="8012951" cy="450663"/>
          </a:xfrm>
        </p:spPr>
        <p:txBody>
          <a:bodyPr>
            <a:normAutofit fontScale="90000"/>
          </a:bodyPr>
          <a:lstStyle/>
          <a:p>
            <a:r>
              <a:rPr lang="en-US" dirty="0">
                <a:solidFill>
                  <a:srgbClr val="4363AC"/>
                </a:solidFill>
                <a:latin typeface="Aharoni" panose="02010803020104030203" pitchFamily="2" charset="-79"/>
                <a:cs typeface="Aharoni" panose="02010803020104030203" pitchFamily="2" charset="-79"/>
              </a:rPr>
              <a:t>Current Focus: Phase 2 (</a:t>
            </a:r>
            <a:r>
              <a:rPr lang="en-US" dirty="0" err="1">
                <a:solidFill>
                  <a:srgbClr val="4363AC"/>
                </a:solidFill>
                <a:latin typeface="Aharoni" panose="02010803020104030203" pitchFamily="2" charset="-79"/>
                <a:cs typeface="Aharoni" panose="02010803020104030203" pitchFamily="2" charset="-79"/>
              </a:rPr>
              <a:t>con’t</a:t>
            </a:r>
            <a:r>
              <a:rPr lang="en-US" dirty="0">
                <a:solidFill>
                  <a:srgbClr val="4363AC"/>
                </a:solidFill>
                <a:latin typeface="Aharoni" panose="02010803020104030203" pitchFamily="2" charset="-79"/>
                <a:cs typeface="Aharoni" panose="02010803020104030203" pitchFamily="2" charset="-79"/>
              </a:rPr>
              <a:t>)</a:t>
            </a:r>
          </a:p>
        </p:txBody>
      </p:sp>
      <p:sp>
        <p:nvSpPr>
          <p:cNvPr id="5" name="Rounded Rectangle 4">
            <a:extLst>
              <a:ext uri="{FF2B5EF4-FFF2-40B4-BE49-F238E27FC236}">
                <a16:creationId xmlns:a16="http://schemas.microsoft.com/office/drawing/2014/main" id="{D154166F-064E-7545-84C0-41FA09AE23D2}"/>
              </a:ext>
            </a:extLst>
          </p:cNvPr>
          <p:cNvSpPr/>
          <p:nvPr/>
        </p:nvSpPr>
        <p:spPr>
          <a:xfrm rot="16200000">
            <a:off x="-852240" y="3273443"/>
            <a:ext cx="4724307" cy="4636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Community Engagement</a:t>
            </a:r>
          </a:p>
        </p:txBody>
      </p:sp>
      <p:pic>
        <p:nvPicPr>
          <p:cNvPr id="6" name="Picture 5" descr="A picture containing text, sign&#10;&#10;Description automatically generated">
            <a:extLst>
              <a:ext uri="{FF2B5EF4-FFF2-40B4-BE49-F238E27FC236}">
                <a16:creationId xmlns:a16="http://schemas.microsoft.com/office/drawing/2014/main" id="{A72D7C56-5A27-FC4F-B3AA-A2FE2BCFD91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041730" y="6281056"/>
            <a:ext cx="2123886" cy="511874"/>
          </a:xfrm>
          <a:prstGeom prst="rect">
            <a:avLst/>
          </a:prstGeom>
          <a:solidFill>
            <a:schemeClr val="bg1"/>
          </a:solidFill>
        </p:spPr>
      </p:pic>
    </p:spTree>
    <p:extLst>
      <p:ext uri="{BB962C8B-B14F-4D97-AF65-F5344CB8AC3E}">
        <p14:creationId xmlns:p14="http://schemas.microsoft.com/office/powerpoint/2010/main" val="69729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D6E9-B131-7F45-83EF-AC38020D53C7}"/>
              </a:ext>
            </a:extLst>
          </p:cNvPr>
          <p:cNvSpPr>
            <a:spLocks noGrp="1"/>
          </p:cNvSpPr>
          <p:nvPr>
            <p:ph type="title"/>
          </p:nvPr>
        </p:nvSpPr>
        <p:spPr>
          <a:xfrm>
            <a:off x="1749176" y="304932"/>
            <a:ext cx="8012951" cy="450663"/>
          </a:xfrm>
        </p:spPr>
        <p:txBody>
          <a:bodyPr>
            <a:normAutofit fontScale="90000"/>
          </a:bodyPr>
          <a:lstStyle/>
          <a:p>
            <a:r>
              <a:rPr lang="en-US" dirty="0">
                <a:solidFill>
                  <a:srgbClr val="4363AC"/>
                </a:solidFill>
                <a:latin typeface="Aharoni" panose="02010803020104030203" pitchFamily="2" charset="-79"/>
                <a:cs typeface="Aharoni" panose="02010803020104030203" pitchFamily="2" charset="-79"/>
              </a:rPr>
              <a:t>KINDNS v.2 - Discussion Points</a:t>
            </a:r>
          </a:p>
        </p:txBody>
      </p:sp>
      <p:sp>
        <p:nvSpPr>
          <p:cNvPr id="20" name="Content Placeholder 2">
            <a:extLst>
              <a:ext uri="{FF2B5EF4-FFF2-40B4-BE49-F238E27FC236}">
                <a16:creationId xmlns:a16="http://schemas.microsoft.com/office/drawing/2014/main" id="{B733EFCD-AC87-5642-BBDA-F5D02A48E943}"/>
              </a:ext>
            </a:extLst>
          </p:cNvPr>
          <p:cNvSpPr>
            <a:spLocks noGrp="1"/>
          </p:cNvSpPr>
          <p:nvPr>
            <p:ph sz="quarter" idx="10"/>
          </p:nvPr>
        </p:nvSpPr>
        <p:spPr>
          <a:xfrm>
            <a:off x="1545240" y="1173601"/>
            <a:ext cx="9024789" cy="5053028"/>
          </a:xfrm>
        </p:spPr>
        <p:txBody>
          <a:bodyPr>
            <a:normAutofit lnSpcReduction="10000"/>
          </a:bodyPr>
          <a:lstStyle/>
          <a:p>
            <a:pPr marL="457200" indent="-457200">
              <a:lnSpc>
                <a:spcPct val="120000"/>
              </a:lnSpc>
              <a:buClr>
                <a:srgbClr val="4363AC"/>
              </a:buClr>
              <a:buSzPct val="78000"/>
              <a:buFont typeface="+mj-lt"/>
              <a:buAutoNum type="arabicPeriod"/>
            </a:pPr>
            <a:r>
              <a:rPr lang="en-US" b="1" i="0" u="none" strike="noStrike" dirty="0">
                <a:solidFill>
                  <a:srgbClr val="000000"/>
                </a:solidFill>
                <a:effectLst/>
                <a:latin typeface="Century Gothic" panose="020B0502020202020204" pitchFamily="34" charset="0"/>
              </a:rPr>
              <a:t>Adding Response Rate Limiting (RRL) </a:t>
            </a:r>
            <a:r>
              <a:rPr lang="en-US" b="0" i="0" u="none" strike="noStrike" dirty="0">
                <a:solidFill>
                  <a:srgbClr val="000000"/>
                </a:solidFill>
                <a:effectLst/>
                <a:latin typeface="Century Gothic" panose="020B0502020202020204" pitchFamily="34" charset="0"/>
              </a:rPr>
              <a:t>to Authoritative Servers' practice</a:t>
            </a:r>
          </a:p>
          <a:p>
            <a:pPr marL="912813" lvl="1" indent="-457200">
              <a:lnSpc>
                <a:spcPct val="120000"/>
              </a:lnSpc>
              <a:buClr>
                <a:srgbClr val="4363AC"/>
              </a:buClr>
              <a:buSzPct val="78000"/>
            </a:pPr>
            <a:r>
              <a:rPr lang="en-US" b="0" i="0" u="none" strike="noStrike" dirty="0">
                <a:solidFill>
                  <a:srgbClr val="000000"/>
                </a:solidFill>
                <a:effectLst/>
                <a:latin typeface="Century Gothic" panose="020B0502020202020204" pitchFamily="34" charset="0"/>
              </a:rPr>
              <a:t>ccTLD and critical Zone Operators</a:t>
            </a:r>
          </a:p>
          <a:p>
            <a:pPr marL="912813" lvl="1" indent="-457200">
              <a:lnSpc>
                <a:spcPct val="120000"/>
              </a:lnSpc>
              <a:buClr>
                <a:srgbClr val="4363AC"/>
              </a:buClr>
              <a:buSzPct val="78000"/>
            </a:pPr>
            <a:r>
              <a:rPr lang="en-US" dirty="0">
                <a:latin typeface="Century Gothic" panose="020B0502020202020204" pitchFamily="34" charset="0"/>
              </a:rPr>
              <a:t>Other SLDs too?</a:t>
            </a:r>
            <a:endParaRPr lang="en-US" b="0" i="0" u="none" strike="noStrike" dirty="0">
              <a:solidFill>
                <a:srgbClr val="000000"/>
              </a:solidFill>
              <a:effectLst/>
              <a:latin typeface="Century Gothic" panose="020B0502020202020204" pitchFamily="34" charset="0"/>
            </a:endParaRPr>
          </a:p>
          <a:p>
            <a:pPr marL="457200" indent="-457200">
              <a:lnSpc>
                <a:spcPct val="120000"/>
              </a:lnSpc>
              <a:buClr>
                <a:srgbClr val="4363AC"/>
              </a:buClr>
              <a:buSzPct val="78000"/>
              <a:buFont typeface="+mj-lt"/>
              <a:buAutoNum type="arabicPeriod"/>
            </a:pPr>
            <a:r>
              <a:rPr lang="en-US" b="1" dirty="0">
                <a:latin typeface="Century Gothic" panose="020B0502020202020204" pitchFamily="34" charset="0"/>
              </a:rPr>
              <a:t>Addressing ‘Split’ responsibilities </a:t>
            </a:r>
            <a:r>
              <a:rPr lang="en-US" dirty="0">
                <a:latin typeface="Century Gothic" panose="020B0502020202020204" pitchFamily="34" charset="0"/>
              </a:rPr>
              <a:t>for Authoritative servers’ operation: </a:t>
            </a:r>
          </a:p>
          <a:p>
            <a:pPr marL="912813" lvl="1" indent="-457200">
              <a:lnSpc>
                <a:spcPct val="120000"/>
              </a:lnSpc>
              <a:buClr>
                <a:srgbClr val="4363AC"/>
              </a:buClr>
              <a:buSzPct val="78000"/>
            </a:pPr>
            <a:r>
              <a:rPr lang="en-US" dirty="0">
                <a:latin typeface="Century Gothic" panose="020B0502020202020204" pitchFamily="34" charset="0"/>
              </a:rPr>
              <a:t>Zone file content is controlled by a third party. </a:t>
            </a:r>
            <a:r>
              <a:rPr lang="en-US" dirty="0" err="1">
                <a:latin typeface="Century Gothic" panose="020B0502020202020204" pitchFamily="34" charset="0"/>
              </a:rPr>
              <a:t>i.e</a:t>
            </a:r>
            <a:r>
              <a:rPr lang="en-US" dirty="0">
                <a:latin typeface="Century Gothic" panose="020B0502020202020204" pitchFamily="34" charset="0"/>
              </a:rPr>
              <a:t> root server operators and the root zone itself.</a:t>
            </a:r>
            <a:endParaRPr lang="en-US" b="0" i="0" u="none" strike="noStrike" dirty="0">
              <a:solidFill>
                <a:srgbClr val="000000"/>
              </a:solidFill>
              <a:effectLst/>
              <a:latin typeface="Century Gothic" panose="020B0502020202020204" pitchFamily="34" charset="0"/>
            </a:endParaRPr>
          </a:p>
          <a:p>
            <a:pPr marL="457200" indent="-457200">
              <a:lnSpc>
                <a:spcPct val="120000"/>
              </a:lnSpc>
              <a:buClr>
                <a:srgbClr val="4363AC"/>
              </a:buClr>
              <a:buSzPct val="78000"/>
              <a:buFont typeface="+mj-lt"/>
              <a:buAutoNum type="arabicPeriod"/>
            </a:pPr>
            <a:r>
              <a:rPr lang="en-US" b="1" dirty="0">
                <a:latin typeface="Century Gothic" panose="020B0502020202020204" pitchFamily="34" charset="0"/>
              </a:rPr>
              <a:t>Access reliability: </a:t>
            </a:r>
            <a:r>
              <a:rPr lang="en-US" dirty="0">
                <a:latin typeface="Century Gothic" panose="020B0502020202020204" pitchFamily="34" charset="0"/>
              </a:rPr>
              <a:t>Reachability over IPv6, RPKI for the prefix used for the DNS servers</a:t>
            </a:r>
            <a:r>
              <a:rPr lang="en-US" i="0" u="none" strike="noStrike" dirty="0">
                <a:solidFill>
                  <a:srgbClr val="000000"/>
                </a:solidFill>
                <a:effectLst/>
                <a:latin typeface="Century Gothic" panose="020B0502020202020204" pitchFamily="34" charset="0"/>
              </a:rPr>
              <a:t>.</a:t>
            </a:r>
          </a:p>
          <a:p>
            <a:pPr marL="457200" indent="-457200">
              <a:lnSpc>
                <a:spcPct val="120000"/>
              </a:lnSpc>
              <a:buClr>
                <a:srgbClr val="4363AC"/>
              </a:buClr>
              <a:buSzPct val="78000"/>
              <a:buFont typeface="+mj-lt"/>
              <a:buAutoNum type="arabicPeriod"/>
            </a:pPr>
            <a:r>
              <a:rPr lang="en-US" b="1" dirty="0">
                <a:latin typeface="Century Gothic" panose="020B0502020202020204" pitchFamily="34" charset="0"/>
              </a:rPr>
              <a:t>Community review team</a:t>
            </a:r>
            <a:r>
              <a:rPr lang="en-US" dirty="0">
                <a:latin typeface="Century Gothic" panose="020B0502020202020204" pitchFamily="34" charset="0"/>
              </a:rPr>
              <a:t>: </a:t>
            </a:r>
          </a:p>
          <a:p>
            <a:pPr marL="912813" lvl="1" indent="-457200">
              <a:lnSpc>
                <a:spcPct val="120000"/>
              </a:lnSpc>
              <a:buClr>
                <a:srgbClr val="4363AC"/>
              </a:buClr>
              <a:buSzPct val="78000"/>
            </a:pPr>
            <a:r>
              <a:rPr lang="en-US" dirty="0">
                <a:latin typeface="Century Gothic" panose="020B0502020202020204" pitchFamily="34" charset="0"/>
              </a:rPr>
              <a:t>Volunteers from the community to work with staff to help with assessing participating candidates or other aspect of KINDNS practice evolution.</a:t>
            </a:r>
            <a:endParaRPr lang="en-US" i="0" u="none" strike="noStrike" dirty="0">
              <a:solidFill>
                <a:srgbClr val="000000"/>
              </a:solidFill>
              <a:effectLst/>
              <a:latin typeface="Century Gothic" panose="020B0502020202020204" pitchFamily="34" charset="0"/>
            </a:endParaRPr>
          </a:p>
        </p:txBody>
      </p:sp>
      <p:pic>
        <p:nvPicPr>
          <p:cNvPr id="5" name="Picture 4" descr="A picture containing text, sign&#10;&#10;Description automatically generated">
            <a:extLst>
              <a:ext uri="{FF2B5EF4-FFF2-40B4-BE49-F238E27FC236}">
                <a16:creationId xmlns:a16="http://schemas.microsoft.com/office/drawing/2014/main" id="{F8D28619-3B44-544D-BAA6-AD48534DFCE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41730" y="6281056"/>
            <a:ext cx="2123886" cy="511874"/>
          </a:xfrm>
          <a:prstGeom prst="rect">
            <a:avLst/>
          </a:prstGeom>
          <a:solidFill>
            <a:schemeClr val="bg1"/>
          </a:solidFill>
        </p:spPr>
      </p:pic>
    </p:spTree>
    <p:extLst>
      <p:ext uri="{BB962C8B-B14F-4D97-AF65-F5344CB8AC3E}">
        <p14:creationId xmlns:p14="http://schemas.microsoft.com/office/powerpoint/2010/main" val="2665700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28411</TotalTime>
  <Words>620</Words>
  <Application>Microsoft Macintosh PowerPoint</Application>
  <PresentationFormat>Widescreen</PresentationFormat>
  <Paragraphs>83</Paragraphs>
  <Slides>10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Aharoni</vt:lpstr>
      <vt:lpstr>Arial</vt:lpstr>
      <vt:lpstr>Calibri</vt:lpstr>
      <vt:lpstr>Calibri Light</vt:lpstr>
      <vt:lpstr>Century Gothic</vt:lpstr>
      <vt:lpstr>Franklin Gothic Medium</vt:lpstr>
      <vt:lpstr>Wingdings</vt:lpstr>
      <vt:lpstr>Office Theme</vt:lpstr>
      <vt:lpstr>KINDNS An Initiative to Promote DNS Operational Best Practices</vt:lpstr>
      <vt:lpstr>What Is It?</vt:lpstr>
      <vt:lpstr>Targeted Operators</vt:lpstr>
      <vt:lpstr>Self-assessment &amp; Enrollment</vt:lpstr>
      <vt:lpstr>PowerPoint Presentation</vt:lpstr>
      <vt:lpstr>PowerPoint Presentation</vt:lpstr>
      <vt:lpstr>Current Focus: Phase 2</vt:lpstr>
      <vt:lpstr>Current Focus: Phase 2 (con’t)</vt:lpstr>
      <vt:lpstr>KINDNS v.2 - Discussion Points</vt:lpstr>
      <vt:lpstr>Stay Informed and Contribute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KINDNS 4 Months Down the Road </dc:title>
  <dc:creator>Adiel Akplogan</dc:creator>
  <cp:lastModifiedBy>David Huberman</cp:lastModifiedBy>
  <cp:revision>11</cp:revision>
  <dcterms:created xsi:type="dcterms:W3CDTF">2023-01-23T21:20:26Z</dcterms:created>
  <dcterms:modified xsi:type="dcterms:W3CDTF">2023-06-25T09:52:00Z</dcterms:modified>
</cp:coreProperties>
</file>